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8" r:id="rId4"/>
    <p:sldId id="291" r:id="rId5"/>
    <p:sldId id="257" r:id="rId6"/>
    <p:sldId id="259" r:id="rId7"/>
    <p:sldId id="258" r:id="rId8"/>
    <p:sldId id="275" r:id="rId9"/>
    <p:sldId id="264" r:id="rId10"/>
    <p:sldId id="260" r:id="rId11"/>
    <p:sldId id="262" r:id="rId12"/>
    <p:sldId id="261" r:id="rId13"/>
    <p:sldId id="265" r:id="rId14"/>
    <p:sldId id="266" r:id="rId15"/>
    <p:sldId id="267" r:id="rId16"/>
    <p:sldId id="269" r:id="rId17"/>
    <p:sldId id="270" r:id="rId18"/>
    <p:sldId id="271" r:id="rId19"/>
    <p:sldId id="279" r:id="rId20"/>
    <p:sldId id="288" r:id="rId21"/>
    <p:sldId id="298" r:id="rId22"/>
    <p:sldId id="294" r:id="rId23"/>
    <p:sldId id="295" r:id="rId24"/>
    <p:sldId id="296" r:id="rId25"/>
    <p:sldId id="277" r:id="rId26"/>
    <p:sldId id="289" r:id="rId27"/>
    <p:sldId id="276" r:id="rId28"/>
    <p:sldId id="297" r:id="rId29"/>
    <p:sldId id="278" r:id="rId30"/>
    <p:sldId id="290" r:id="rId31"/>
    <p:sldId id="272" r:id="rId32"/>
    <p:sldId id="280" r:id="rId33"/>
    <p:sldId id="282" r:id="rId34"/>
    <p:sldId id="281" r:id="rId35"/>
    <p:sldId id="292" r:id="rId36"/>
    <p:sldId id="293" r:id="rId37"/>
    <p:sldId id="273" r:id="rId38"/>
    <p:sldId id="284" r:id="rId39"/>
    <p:sldId id="285" r:id="rId40"/>
    <p:sldId id="286" r:id="rId41"/>
    <p:sldId id="287" r:id="rId42"/>
    <p:sldId id="274" r:id="rId43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59" autoAdjust="0"/>
    <p:restoredTop sz="94660"/>
  </p:normalViewPr>
  <p:slideViewPr>
    <p:cSldViewPr>
      <p:cViewPr varScale="1">
        <p:scale>
          <a:sx n="82" d="100"/>
          <a:sy n="82" d="100"/>
        </p:scale>
        <p:origin x="-226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F852-4A6D-4D15-907C-EDBF39533498}" type="datetimeFigureOut">
              <a:rPr lang="sv-SE" smtClean="0"/>
              <a:pPr/>
              <a:t>2010-09-23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BF8BE-7687-45E8-8A4C-7B856D7C5FC7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F852-4A6D-4D15-907C-EDBF39533498}" type="datetimeFigureOut">
              <a:rPr lang="sv-SE" smtClean="0"/>
              <a:pPr/>
              <a:t>2010-09-23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BF8BE-7687-45E8-8A4C-7B856D7C5FC7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F852-4A6D-4D15-907C-EDBF39533498}" type="datetimeFigureOut">
              <a:rPr lang="sv-SE" smtClean="0"/>
              <a:pPr/>
              <a:t>2010-09-23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BF8BE-7687-45E8-8A4C-7B856D7C5FC7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Rubrik, innehåll och 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innehåll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datum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EF8835A-F4FB-4553-973B-69B925CE4D1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Rubrik, text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0C6B829-2D3B-490C-A0E8-10C099BEF83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F852-4A6D-4D15-907C-EDBF39533498}" type="datetimeFigureOut">
              <a:rPr lang="sv-SE" smtClean="0"/>
              <a:pPr/>
              <a:t>2010-09-23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BF8BE-7687-45E8-8A4C-7B856D7C5FC7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F852-4A6D-4D15-907C-EDBF39533498}" type="datetimeFigureOut">
              <a:rPr lang="sv-SE" smtClean="0"/>
              <a:pPr/>
              <a:t>2010-09-23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BF8BE-7687-45E8-8A4C-7B856D7C5FC7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F852-4A6D-4D15-907C-EDBF39533498}" type="datetimeFigureOut">
              <a:rPr lang="sv-SE" smtClean="0"/>
              <a:pPr/>
              <a:t>2010-09-23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BF8BE-7687-45E8-8A4C-7B856D7C5FC7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F852-4A6D-4D15-907C-EDBF39533498}" type="datetimeFigureOut">
              <a:rPr lang="sv-SE" smtClean="0"/>
              <a:pPr/>
              <a:t>2010-09-23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BF8BE-7687-45E8-8A4C-7B856D7C5FC7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F852-4A6D-4D15-907C-EDBF39533498}" type="datetimeFigureOut">
              <a:rPr lang="sv-SE" smtClean="0"/>
              <a:pPr/>
              <a:t>2010-09-23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BF8BE-7687-45E8-8A4C-7B856D7C5FC7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F852-4A6D-4D15-907C-EDBF39533498}" type="datetimeFigureOut">
              <a:rPr lang="sv-SE" smtClean="0"/>
              <a:pPr/>
              <a:t>2010-09-23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BF8BE-7687-45E8-8A4C-7B856D7C5FC7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F852-4A6D-4D15-907C-EDBF39533498}" type="datetimeFigureOut">
              <a:rPr lang="sv-SE" smtClean="0"/>
              <a:pPr/>
              <a:t>2010-09-23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BF8BE-7687-45E8-8A4C-7B856D7C5FC7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F852-4A6D-4D15-907C-EDBF39533498}" type="datetimeFigureOut">
              <a:rPr lang="sv-SE" smtClean="0"/>
              <a:pPr/>
              <a:t>2010-09-23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BF8BE-7687-45E8-8A4C-7B856D7C5FC7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9F852-4A6D-4D15-907C-EDBF39533498}" type="datetimeFigureOut">
              <a:rPr lang="sv-SE" smtClean="0"/>
              <a:pPr/>
              <a:t>2010-09-23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BF8BE-7687-45E8-8A4C-7B856D7C5FC7}" type="slidenum">
              <a:rPr lang="sv-SE" smtClean="0"/>
              <a:pPr/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err="1" smtClean="0"/>
              <a:t>Superconducting</a:t>
            </a:r>
            <a:r>
              <a:rPr lang="sv-SE" dirty="0" smtClean="0"/>
              <a:t> gravimetry</a:t>
            </a:r>
            <a:br>
              <a:rPr lang="sv-SE" dirty="0" smtClean="0"/>
            </a:br>
            <a:r>
              <a:rPr lang="sv-SE" dirty="0" smtClean="0"/>
              <a:t>at Onsala Space </a:t>
            </a:r>
            <a:r>
              <a:rPr lang="sv-SE" dirty="0" err="1" smtClean="0"/>
              <a:t>Observatory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 smtClean="0"/>
              <a:t>The first </a:t>
            </a:r>
            <a:r>
              <a:rPr lang="sv-SE" dirty="0" err="1" smtClean="0"/>
              <a:t>year</a:t>
            </a:r>
            <a:endParaRPr lang="sv-SE" dirty="0" smtClean="0"/>
          </a:p>
          <a:p>
            <a:r>
              <a:rPr lang="sv-SE" dirty="0" smtClean="0"/>
              <a:t>June 13, 2009 –</a:t>
            </a:r>
          </a:p>
          <a:p>
            <a:r>
              <a:rPr lang="sv-SE" dirty="0" smtClean="0"/>
              <a:t>Status August 31, 2010</a:t>
            </a:r>
            <a:endParaRPr lang="sv-SE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 descr="oceantide-M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1" y="4077072"/>
            <a:ext cx="4734997" cy="2681191"/>
          </a:xfrm>
        </p:spPr>
      </p:pic>
      <p:sp>
        <p:nvSpPr>
          <p:cNvPr id="4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Earth </a:t>
            </a:r>
            <a:r>
              <a:rPr lang="sv-SE" dirty="0" err="1" smtClean="0"/>
              <a:t>tides</a:t>
            </a:r>
            <a:r>
              <a:rPr lang="sv-SE" dirty="0" smtClean="0"/>
              <a:t>      </a:t>
            </a:r>
            <a:r>
              <a:rPr lang="sv-SE" dirty="0" smtClean="0">
                <a:solidFill>
                  <a:srgbClr val="0070C0"/>
                </a:solidFill>
              </a:rPr>
              <a:t>ocean </a:t>
            </a:r>
            <a:r>
              <a:rPr lang="sv-SE" dirty="0" err="1" smtClean="0">
                <a:solidFill>
                  <a:srgbClr val="0070C0"/>
                </a:solidFill>
              </a:rPr>
              <a:t>tides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>polar motion</a:t>
            </a:r>
            <a:endParaRPr lang="sv-SE" dirty="0"/>
          </a:p>
        </p:txBody>
      </p:sp>
      <p:pic>
        <p:nvPicPr>
          <p:cNvPr id="6" name="Bildobjekt 5" descr="oceantide-K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412776"/>
            <a:ext cx="4716016" cy="2664549"/>
          </a:xfrm>
          <a:prstGeom prst="rect">
            <a:avLst/>
          </a:prstGeom>
        </p:spPr>
      </p:pic>
      <p:sp>
        <p:nvSpPr>
          <p:cNvPr id="7" name="textruta 6"/>
          <p:cNvSpPr txBox="1"/>
          <p:nvPr/>
        </p:nvSpPr>
        <p:spPr>
          <a:xfrm>
            <a:off x="5076056" y="1556792"/>
            <a:ext cx="388843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 smtClean="0"/>
              <a:t>If</a:t>
            </a:r>
            <a:r>
              <a:rPr lang="sv-SE" dirty="0" smtClean="0"/>
              <a:t> </a:t>
            </a:r>
            <a:r>
              <a:rPr lang="sv-SE" dirty="0" err="1" smtClean="0"/>
              <a:t>moon</a:t>
            </a:r>
            <a:r>
              <a:rPr lang="sv-SE" dirty="0" smtClean="0"/>
              <a:t> and </a:t>
            </a:r>
            <a:r>
              <a:rPr lang="sv-SE" dirty="0" err="1" smtClean="0"/>
              <a:t>sun</a:t>
            </a:r>
            <a:r>
              <a:rPr lang="sv-SE" dirty="0"/>
              <a:t> </a:t>
            </a:r>
            <a:r>
              <a:rPr lang="sv-SE" dirty="0" err="1" smtClean="0"/>
              <a:t>appeared</a:t>
            </a:r>
            <a:r>
              <a:rPr lang="sv-SE" dirty="0" smtClean="0"/>
              <a:t> </a:t>
            </a:r>
            <a:r>
              <a:rPr lang="sv-SE" dirty="0" err="1" smtClean="0"/>
              <a:t>only</a:t>
            </a:r>
            <a:r>
              <a:rPr lang="sv-SE" dirty="0" smtClean="0"/>
              <a:t> in the </a:t>
            </a:r>
            <a:r>
              <a:rPr lang="sv-SE" dirty="0" err="1" smtClean="0"/>
              <a:t>equatorial</a:t>
            </a:r>
            <a:r>
              <a:rPr lang="sv-SE" dirty="0" smtClean="0"/>
              <a:t> plane, </a:t>
            </a:r>
            <a:r>
              <a:rPr lang="sv-SE" dirty="0" err="1" smtClean="0"/>
              <a:t>we</a:t>
            </a:r>
            <a:r>
              <a:rPr lang="sv-SE" dirty="0" smtClean="0"/>
              <a:t> </a:t>
            </a:r>
            <a:r>
              <a:rPr lang="sv-SE" dirty="0" err="1" smtClean="0"/>
              <a:t>would</a:t>
            </a:r>
            <a:r>
              <a:rPr lang="sv-SE" dirty="0" smtClean="0"/>
              <a:t> not </a:t>
            </a:r>
            <a:r>
              <a:rPr lang="sv-SE" dirty="0" err="1" smtClean="0"/>
              <a:t>have</a:t>
            </a:r>
            <a:r>
              <a:rPr lang="sv-SE" dirty="0" smtClean="0"/>
              <a:t> </a:t>
            </a:r>
            <a:r>
              <a:rPr lang="sv-SE" dirty="0" err="1" smtClean="0"/>
              <a:t>but</a:t>
            </a:r>
            <a:r>
              <a:rPr lang="sv-SE" dirty="0" smtClean="0"/>
              <a:t> </a:t>
            </a:r>
            <a:r>
              <a:rPr lang="sv-SE" dirty="0" err="1" smtClean="0"/>
              <a:t>semidiurnal</a:t>
            </a:r>
            <a:r>
              <a:rPr lang="sv-SE" dirty="0" smtClean="0"/>
              <a:t> </a:t>
            </a:r>
            <a:r>
              <a:rPr lang="sv-SE" dirty="0" err="1" smtClean="0"/>
              <a:t>tides</a:t>
            </a:r>
            <a:r>
              <a:rPr lang="sv-SE" dirty="0" smtClean="0"/>
              <a:t>, M2 (lunar) and S2 (solar). </a:t>
            </a:r>
          </a:p>
          <a:p>
            <a:endParaRPr lang="sv-SE" dirty="0"/>
          </a:p>
          <a:p>
            <a:r>
              <a:rPr lang="sv-SE" dirty="0" smtClean="0"/>
              <a:t>The </a:t>
            </a:r>
            <a:r>
              <a:rPr lang="sv-SE" dirty="0" err="1" smtClean="0"/>
              <a:t>inclinations</a:t>
            </a:r>
            <a:r>
              <a:rPr lang="sv-SE" dirty="0" smtClean="0"/>
              <a:t> of the </a:t>
            </a:r>
            <a:r>
              <a:rPr lang="sv-SE" dirty="0" err="1" smtClean="0"/>
              <a:t>ecliptic</a:t>
            </a:r>
            <a:r>
              <a:rPr lang="sv-SE" dirty="0" smtClean="0"/>
              <a:t> and the lunar </a:t>
            </a:r>
            <a:r>
              <a:rPr lang="sv-SE" dirty="0" err="1" smtClean="0"/>
              <a:t>orbit</a:t>
            </a:r>
            <a:r>
              <a:rPr lang="sv-SE" dirty="0" smtClean="0"/>
              <a:t> cause the </a:t>
            </a:r>
            <a:r>
              <a:rPr lang="sv-SE" dirty="0" err="1" smtClean="0"/>
              <a:t>appearance</a:t>
            </a:r>
            <a:r>
              <a:rPr lang="sv-SE" dirty="0" smtClean="0"/>
              <a:t> of the </a:t>
            </a:r>
            <a:r>
              <a:rPr lang="sv-SE" dirty="0" err="1" smtClean="0"/>
              <a:t>bodies</a:t>
            </a:r>
            <a:r>
              <a:rPr lang="sv-SE" dirty="0" smtClean="0"/>
              <a:t> at different </a:t>
            </a:r>
            <a:r>
              <a:rPr lang="sv-SE" dirty="0" err="1" smtClean="0"/>
              <a:t>declinations</a:t>
            </a:r>
            <a:r>
              <a:rPr lang="sv-SE" dirty="0" smtClean="0"/>
              <a:t> </a:t>
            </a:r>
            <a:r>
              <a:rPr lang="sv-SE" dirty="0" err="1" smtClean="0"/>
              <a:t>above</a:t>
            </a:r>
            <a:r>
              <a:rPr lang="sv-SE" dirty="0" smtClean="0"/>
              <a:t> and </a:t>
            </a:r>
            <a:r>
              <a:rPr lang="sv-SE" dirty="0" err="1" smtClean="0"/>
              <a:t>below</a:t>
            </a:r>
            <a:r>
              <a:rPr lang="sv-SE" dirty="0" smtClean="0"/>
              <a:t> the </a:t>
            </a:r>
            <a:r>
              <a:rPr lang="sv-SE" dirty="0" err="1" smtClean="0"/>
              <a:t>equatorial</a:t>
            </a:r>
            <a:r>
              <a:rPr lang="sv-SE" dirty="0" smtClean="0"/>
              <a:t> plane </a:t>
            </a:r>
            <a:r>
              <a:rPr lang="sv-SE" dirty="0" err="1" smtClean="0"/>
              <a:t>during</a:t>
            </a:r>
            <a:r>
              <a:rPr lang="sv-SE" dirty="0" smtClean="0"/>
              <a:t> (solar, lunar) </a:t>
            </a:r>
            <a:r>
              <a:rPr lang="sv-SE" dirty="0" err="1" smtClean="0"/>
              <a:t>day</a:t>
            </a:r>
            <a:r>
              <a:rPr lang="sv-SE" dirty="0" smtClean="0"/>
              <a:t> and night, </a:t>
            </a:r>
            <a:r>
              <a:rPr lang="sv-SE" dirty="0" err="1" smtClean="0"/>
              <a:t>respectively</a:t>
            </a:r>
            <a:r>
              <a:rPr lang="sv-SE" dirty="0" smtClean="0"/>
              <a:t>. This gives </a:t>
            </a:r>
            <a:r>
              <a:rPr lang="sv-SE" dirty="0" err="1" smtClean="0"/>
              <a:t>rise</a:t>
            </a:r>
            <a:r>
              <a:rPr lang="sv-SE" dirty="0" smtClean="0"/>
              <a:t> to the </a:t>
            </a:r>
            <a:r>
              <a:rPr lang="sv-SE" dirty="0" err="1" smtClean="0"/>
              <a:t>diurnal</a:t>
            </a:r>
            <a:r>
              <a:rPr lang="sv-SE" dirty="0" smtClean="0"/>
              <a:t> </a:t>
            </a:r>
            <a:r>
              <a:rPr lang="sv-SE" dirty="0" err="1" smtClean="0"/>
              <a:t>tides</a:t>
            </a:r>
            <a:r>
              <a:rPr lang="sv-SE" dirty="0" smtClean="0"/>
              <a:t>, i.e. </a:t>
            </a:r>
            <a:r>
              <a:rPr lang="sv-SE" dirty="0" err="1" smtClean="0"/>
              <a:t>one</a:t>
            </a:r>
            <a:r>
              <a:rPr lang="sv-SE" dirty="0" smtClean="0"/>
              <a:t> period per (lunar, solar) </a:t>
            </a:r>
            <a:r>
              <a:rPr lang="sv-SE" dirty="0" err="1" smtClean="0"/>
              <a:t>day</a:t>
            </a:r>
            <a:r>
              <a:rPr lang="sv-SE" dirty="0" smtClean="0"/>
              <a:t>.  The </a:t>
            </a:r>
            <a:r>
              <a:rPr lang="sv-SE" dirty="0" err="1" smtClean="0"/>
              <a:t>tide</a:t>
            </a:r>
            <a:r>
              <a:rPr lang="sv-SE" dirty="0" smtClean="0"/>
              <a:t> </a:t>
            </a:r>
            <a:r>
              <a:rPr lang="sv-SE" dirty="0" err="1" smtClean="0"/>
              <a:t>named</a:t>
            </a:r>
            <a:r>
              <a:rPr lang="sv-SE" dirty="0" smtClean="0"/>
              <a:t> K1 is </a:t>
            </a:r>
            <a:r>
              <a:rPr lang="sv-SE" dirty="0" err="1" smtClean="0"/>
              <a:t>such</a:t>
            </a:r>
            <a:r>
              <a:rPr lang="sv-SE" dirty="0" smtClean="0"/>
              <a:t> an </a:t>
            </a:r>
            <a:r>
              <a:rPr lang="sv-SE" dirty="0" err="1" smtClean="0"/>
              <a:t>example</a:t>
            </a:r>
            <a:r>
              <a:rPr lang="sv-SE" dirty="0" smtClean="0"/>
              <a:t> (period = 1 </a:t>
            </a:r>
            <a:r>
              <a:rPr lang="sv-SE" dirty="0" err="1" smtClean="0"/>
              <a:t>sidereal</a:t>
            </a:r>
            <a:r>
              <a:rPr lang="sv-SE" dirty="0" smtClean="0"/>
              <a:t> </a:t>
            </a:r>
            <a:r>
              <a:rPr lang="sv-SE" dirty="0" err="1" smtClean="0"/>
              <a:t>day</a:t>
            </a:r>
            <a:r>
              <a:rPr lang="sv-SE" dirty="0" smtClean="0"/>
              <a:t>).  </a:t>
            </a:r>
          </a:p>
          <a:p>
            <a:endParaRPr lang="sv-SE" dirty="0"/>
          </a:p>
          <a:p>
            <a:r>
              <a:rPr lang="sv-SE" dirty="0" smtClean="0"/>
              <a:t>The </a:t>
            </a:r>
            <a:r>
              <a:rPr lang="sv-SE" dirty="0" err="1" smtClean="0"/>
              <a:t>tidal</a:t>
            </a:r>
            <a:r>
              <a:rPr lang="sv-SE" dirty="0" smtClean="0"/>
              <a:t> oscillation </a:t>
            </a:r>
            <a:r>
              <a:rPr lang="sv-SE" dirty="0" err="1" smtClean="0"/>
              <a:t>patterns</a:t>
            </a:r>
            <a:r>
              <a:rPr lang="sv-SE" dirty="0" smtClean="0"/>
              <a:t> in the oceans </a:t>
            </a:r>
            <a:r>
              <a:rPr lang="sv-SE" dirty="0" err="1" smtClean="0"/>
              <a:t>depend</a:t>
            </a:r>
            <a:r>
              <a:rPr lang="sv-SE" dirty="0" smtClean="0"/>
              <a:t> </a:t>
            </a:r>
            <a:r>
              <a:rPr lang="sv-SE" dirty="0" err="1" smtClean="0"/>
              <a:t>strongly</a:t>
            </a:r>
            <a:r>
              <a:rPr lang="sv-SE" dirty="0" smtClean="0"/>
              <a:t> on the periods of excitation. </a:t>
            </a:r>
          </a:p>
          <a:p>
            <a:endParaRPr lang="sv-SE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 descr="oceantide-M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1" y="4077072"/>
            <a:ext cx="4734997" cy="2681191"/>
          </a:xfrm>
        </p:spPr>
      </p:pic>
      <p:sp>
        <p:nvSpPr>
          <p:cNvPr id="4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Earth </a:t>
            </a:r>
            <a:r>
              <a:rPr lang="sv-SE" dirty="0" err="1" smtClean="0"/>
              <a:t>tides</a:t>
            </a:r>
            <a:r>
              <a:rPr lang="sv-SE" dirty="0" smtClean="0"/>
              <a:t>      </a:t>
            </a:r>
            <a:r>
              <a:rPr lang="sv-SE" dirty="0" smtClean="0">
                <a:solidFill>
                  <a:srgbClr val="0070C0"/>
                </a:solidFill>
              </a:rPr>
              <a:t>ocean </a:t>
            </a:r>
            <a:r>
              <a:rPr lang="sv-SE" dirty="0" err="1" smtClean="0">
                <a:solidFill>
                  <a:srgbClr val="0070C0"/>
                </a:solidFill>
              </a:rPr>
              <a:t>tides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>polar motion</a:t>
            </a:r>
            <a:endParaRPr lang="sv-SE" dirty="0"/>
          </a:p>
        </p:txBody>
      </p:sp>
      <p:pic>
        <p:nvPicPr>
          <p:cNvPr id="6" name="Bildobjekt 5" descr="oceantide-K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412776"/>
            <a:ext cx="4716016" cy="2664549"/>
          </a:xfrm>
          <a:prstGeom prst="rect">
            <a:avLst/>
          </a:prstGeom>
        </p:spPr>
      </p:pic>
      <p:sp>
        <p:nvSpPr>
          <p:cNvPr id="7" name="textruta 6"/>
          <p:cNvSpPr txBox="1"/>
          <p:nvPr/>
        </p:nvSpPr>
        <p:spPr>
          <a:xfrm>
            <a:off x="5076056" y="1556792"/>
            <a:ext cx="388843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/>
              <a:t>Ocean </a:t>
            </a:r>
            <a:r>
              <a:rPr lang="sv-SE" b="1" dirty="0" err="1" smtClean="0"/>
              <a:t>tide</a:t>
            </a:r>
            <a:r>
              <a:rPr lang="sv-SE" b="1" dirty="0" smtClean="0"/>
              <a:t> </a:t>
            </a:r>
            <a:r>
              <a:rPr lang="sv-SE" b="1" dirty="0" err="1" smtClean="0"/>
              <a:t>loading</a:t>
            </a:r>
            <a:r>
              <a:rPr lang="sv-SE" b="1" dirty="0" smtClean="0"/>
              <a:t> </a:t>
            </a:r>
            <a:r>
              <a:rPr lang="sv-SE" b="1" dirty="0" err="1" smtClean="0"/>
              <a:t>effects</a:t>
            </a:r>
            <a:r>
              <a:rPr lang="sv-SE" b="1" dirty="0" smtClean="0"/>
              <a:t>:</a:t>
            </a:r>
          </a:p>
          <a:p>
            <a:endParaRPr lang="sv-SE" sz="1600" dirty="0"/>
          </a:p>
          <a:p>
            <a:r>
              <a:rPr lang="sv-SE" sz="1600" dirty="0" smtClean="0"/>
              <a:t>The </a:t>
            </a:r>
            <a:r>
              <a:rPr lang="sv-SE" sz="1600" dirty="0" err="1" smtClean="0"/>
              <a:t>moving</a:t>
            </a:r>
            <a:r>
              <a:rPr lang="sv-SE" sz="1600" dirty="0" smtClean="0"/>
              <a:t> </a:t>
            </a:r>
            <a:r>
              <a:rPr lang="sv-SE" sz="1600" dirty="0" err="1" smtClean="0"/>
              <a:t>mass</a:t>
            </a:r>
            <a:r>
              <a:rPr lang="sv-SE" sz="1600" dirty="0" smtClean="0"/>
              <a:t> in the ocean </a:t>
            </a:r>
            <a:r>
              <a:rPr lang="sv-SE" sz="1600" dirty="0" err="1" smtClean="0"/>
              <a:t>tide</a:t>
            </a:r>
            <a:r>
              <a:rPr lang="sv-SE" sz="1600" dirty="0" smtClean="0"/>
              <a:t> </a:t>
            </a:r>
            <a:r>
              <a:rPr lang="sv-SE" sz="1600" dirty="0" err="1" smtClean="0"/>
              <a:t>acts</a:t>
            </a:r>
            <a:r>
              <a:rPr lang="sv-SE" sz="1600" dirty="0" smtClean="0"/>
              <a:t> on a gravimeter at </a:t>
            </a:r>
            <a:r>
              <a:rPr lang="sv-SE" sz="1600" dirty="0" err="1" smtClean="0"/>
              <a:t>distance</a:t>
            </a:r>
            <a:r>
              <a:rPr lang="sv-SE" sz="1600" dirty="0" smtClean="0"/>
              <a:t> by</a:t>
            </a:r>
          </a:p>
          <a:p>
            <a:pPr marL="342900" indent="-342900">
              <a:buAutoNum type="arabicParenBoth"/>
            </a:pPr>
            <a:r>
              <a:rPr lang="sv-SE" sz="1600" dirty="0" err="1" smtClean="0"/>
              <a:t>Mass</a:t>
            </a:r>
            <a:r>
              <a:rPr lang="sv-SE" sz="1600" dirty="0" smtClean="0"/>
              <a:t> </a:t>
            </a:r>
            <a:r>
              <a:rPr lang="sv-SE" sz="1600" dirty="0" err="1" smtClean="0"/>
              <a:t>attraction</a:t>
            </a:r>
            <a:endParaRPr lang="sv-SE" sz="1600" dirty="0" smtClean="0"/>
          </a:p>
          <a:p>
            <a:pPr marL="342900" indent="-342900">
              <a:buAutoNum type="arabicParenBoth"/>
            </a:pPr>
            <a:r>
              <a:rPr lang="sv-SE" sz="1600" dirty="0" smtClean="0"/>
              <a:t>Deformation of the </a:t>
            </a:r>
            <a:r>
              <a:rPr lang="sv-SE" sz="1600" dirty="0" err="1" smtClean="0"/>
              <a:t>earth</a:t>
            </a:r>
            <a:r>
              <a:rPr lang="sv-SE" sz="1600" dirty="0" smtClean="0"/>
              <a:t> </a:t>
            </a:r>
            <a:r>
              <a:rPr lang="sv-SE" sz="1600" dirty="0" err="1" smtClean="0"/>
              <a:t>crust</a:t>
            </a:r>
            <a:r>
              <a:rPr lang="sv-SE" sz="1600" dirty="0" smtClean="0"/>
              <a:t> and </a:t>
            </a:r>
            <a:r>
              <a:rPr lang="sv-SE" sz="1600" dirty="0" err="1" smtClean="0"/>
              <a:t>ensuing</a:t>
            </a:r>
            <a:r>
              <a:rPr lang="sv-SE" sz="1600" dirty="0" smtClean="0"/>
              <a:t> </a:t>
            </a:r>
            <a:r>
              <a:rPr lang="sv-SE" sz="1600" dirty="0" err="1" smtClean="0"/>
              <a:t>change</a:t>
            </a:r>
            <a:r>
              <a:rPr lang="sv-SE" sz="1600" dirty="0" smtClean="0"/>
              <a:t> of </a:t>
            </a:r>
            <a:r>
              <a:rPr lang="sv-SE" sz="1600" dirty="0" err="1" smtClean="0"/>
              <a:t>gravity</a:t>
            </a:r>
            <a:r>
              <a:rPr lang="sv-SE" sz="1600" dirty="0" smtClean="0"/>
              <a:t> as instrument is </a:t>
            </a:r>
            <a:r>
              <a:rPr lang="sv-SE" sz="1600" dirty="0" err="1" smtClean="0"/>
              <a:t>moved</a:t>
            </a:r>
            <a:r>
              <a:rPr lang="sv-SE" sz="1600" dirty="0" smtClean="0"/>
              <a:t> </a:t>
            </a:r>
            <a:r>
              <a:rPr lang="sv-SE" sz="1600" dirty="0" err="1" smtClean="0"/>
              <a:t>through</a:t>
            </a:r>
            <a:r>
              <a:rPr lang="sv-SE" sz="1600" dirty="0" smtClean="0"/>
              <a:t> the </a:t>
            </a:r>
            <a:r>
              <a:rPr lang="sv-SE" sz="1600" dirty="0" err="1" smtClean="0"/>
              <a:t>vertical</a:t>
            </a:r>
            <a:r>
              <a:rPr lang="sv-SE" sz="1600" dirty="0" smtClean="0"/>
              <a:t> </a:t>
            </a:r>
            <a:r>
              <a:rPr lang="sv-SE" sz="1600" dirty="0" err="1" smtClean="0"/>
              <a:t>gravity</a:t>
            </a:r>
            <a:r>
              <a:rPr lang="sv-SE" sz="1600" dirty="0" smtClean="0"/>
              <a:t> gradient. </a:t>
            </a:r>
          </a:p>
          <a:p>
            <a:pPr marL="342900" indent="-342900">
              <a:buAutoNum type="arabicParenBoth"/>
            </a:pPr>
            <a:r>
              <a:rPr lang="sv-SE" sz="1600" dirty="0" smtClean="0"/>
              <a:t>Solid </a:t>
            </a:r>
            <a:r>
              <a:rPr lang="sv-SE" sz="1600" dirty="0" err="1" smtClean="0"/>
              <a:t>earth</a:t>
            </a:r>
            <a:r>
              <a:rPr lang="sv-SE" sz="1600" dirty="0" smtClean="0"/>
              <a:t> </a:t>
            </a:r>
            <a:r>
              <a:rPr lang="sv-SE" sz="1600" dirty="0" err="1" smtClean="0"/>
              <a:t>mass</a:t>
            </a:r>
            <a:r>
              <a:rPr lang="sv-SE" sz="1600" dirty="0" smtClean="0"/>
              <a:t> </a:t>
            </a:r>
            <a:r>
              <a:rPr lang="sv-SE" sz="1600" dirty="0" err="1" smtClean="0"/>
              <a:t>redistribution</a:t>
            </a:r>
            <a:r>
              <a:rPr lang="sv-SE" sz="1600" dirty="0" smtClean="0"/>
              <a:t>, </a:t>
            </a:r>
            <a:r>
              <a:rPr lang="sv-SE" sz="1600" dirty="0" err="1" smtClean="0"/>
              <a:t>which</a:t>
            </a:r>
            <a:r>
              <a:rPr lang="sv-SE" sz="1600" dirty="0" smtClean="0"/>
              <a:t> provides a </a:t>
            </a:r>
            <a:r>
              <a:rPr lang="sv-SE" sz="1600" dirty="0" err="1" smtClean="0"/>
              <a:t>secondary</a:t>
            </a:r>
            <a:r>
              <a:rPr lang="sv-SE" sz="1600" dirty="0" smtClean="0"/>
              <a:t>  </a:t>
            </a:r>
            <a:r>
              <a:rPr lang="sv-SE" sz="1600" dirty="0" err="1" smtClean="0"/>
              <a:t>attraction</a:t>
            </a:r>
            <a:r>
              <a:rPr lang="sv-SE" sz="1600" dirty="0" smtClean="0"/>
              <a:t> </a:t>
            </a:r>
            <a:r>
              <a:rPr lang="sv-SE" sz="1600" dirty="0" err="1" smtClean="0"/>
              <a:t>effect</a:t>
            </a:r>
            <a:r>
              <a:rPr lang="sv-SE" sz="1600" dirty="0" smtClean="0"/>
              <a:t>. </a:t>
            </a:r>
          </a:p>
          <a:p>
            <a:pPr marL="342900" indent="-342900">
              <a:buAutoNum type="arabicParenBoth"/>
            </a:pPr>
            <a:endParaRPr lang="sv-SE" sz="1600" dirty="0"/>
          </a:p>
          <a:p>
            <a:r>
              <a:rPr lang="sv-SE" sz="1600" dirty="0" smtClean="0"/>
              <a:t>At Onsala, the global ocean </a:t>
            </a:r>
            <a:r>
              <a:rPr lang="sv-SE" sz="1600" dirty="0" err="1" smtClean="0"/>
              <a:t>tide</a:t>
            </a:r>
            <a:r>
              <a:rPr lang="sv-SE" sz="1600" dirty="0" smtClean="0"/>
              <a:t> M2 </a:t>
            </a:r>
            <a:r>
              <a:rPr lang="sv-SE" sz="1600" dirty="0" err="1" smtClean="0"/>
              <a:t>causes</a:t>
            </a:r>
            <a:r>
              <a:rPr lang="sv-SE" sz="1600" dirty="0" smtClean="0"/>
              <a:t> a </a:t>
            </a:r>
            <a:r>
              <a:rPr lang="sv-SE" sz="1600" dirty="0" err="1" smtClean="0"/>
              <a:t>gravity</a:t>
            </a:r>
            <a:r>
              <a:rPr lang="sv-SE" sz="1600" dirty="0" smtClean="0"/>
              <a:t> variation of  6.24 nm/s</a:t>
            </a:r>
            <a:r>
              <a:rPr lang="sv-SE" sz="1600" baseline="30000" dirty="0" smtClean="0"/>
              <a:t>2</a:t>
            </a:r>
            <a:r>
              <a:rPr lang="sv-SE" sz="1600" dirty="0" smtClean="0"/>
              <a:t> </a:t>
            </a:r>
          </a:p>
          <a:p>
            <a:r>
              <a:rPr lang="sv-SE" sz="1600" dirty="0" smtClean="0"/>
              <a:t>(K1: 2.58 nm/s</a:t>
            </a:r>
            <a:r>
              <a:rPr lang="sv-SE" sz="1600" baseline="30000" dirty="0" smtClean="0"/>
              <a:t>2</a:t>
            </a:r>
            <a:r>
              <a:rPr lang="sv-SE" sz="1600" dirty="0" smtClean="0"/>
              <a:t>). </a:t>
            </a:r>
          </a:p>
          <a:p>
            <a:r>
              <a:rPr lang="sv-SE" sz="1600" dirty="0" err="1" smtClean="0"/>
              <a:t>These</a:t>
            </a:r>
            <a:r>
              <a:rPr lang="sv-SE" sz="1600" dirty="0" smtClean="0"/>
              <a:t> are </a:t>
            </a:r>
            <a:r>
              <a:rPr lang="sv-SE" sz="1600" dirty="0" err="1" smtClean="0"/>
              <a:t>values</a:t>
            </a:r>
            <a:r>
              <a:rPr lang="sv-SE" sz="1600" dirty="0" smtClean="0"/>
              <a:t> </a:t>
            </a:r>
            <a:r>
              <a:rPr lang="sv-SE" sz="1600" dirty="0" err="1" smtClean="0"/>
              <a:t>derived</a:t>
            </a:r>
            <a:r>
              <a:rPr lang="sv-SE" sz="1600" dirty="0" smtClean="0"/>
              <a:t> from the </a:t>
            </a:r>
            <a:r>
              <a:rPr lang="sv-SE" sz="1600" dirty="0" err="1" smtClean="0"/>
              <a:t>model</a:t>
            </a:r>
            <a:r>
              <a:rPr lang="sv-SE" sz="1600" dirty="0" smtClean="0"/>
              <a:t> </a:t>
            </a:r>
            <a:r>
              <a:rPr lang="sv-SE" sz="1600" dirty="0" err="1" smtClean="0"/>
              <a:t>shown</a:t>
            </a:r>
            <a:r>
              <a:rPr lang="sv-SE" sz="1600" dirty="0" smtClean="0"/>
              <a:t> to the </a:t>
            </a:r>
            <a:r>
              <a:rPr lang="sv-SE" sz="1600" dirty="0" err="1" smtClean="0"/>
              <a:t>left</a:t>
            </a:r>
            <a:r>
              <a:rPr lang="sv-SE" sz="1600" dirty="0" smtClean="0"/>
              <a:t>  (FES2004, </a:t>
            </a:r>
            <a:r>
              <a:rPr lang="sv-SE" sz="1600" i="1" dirty="0" smtClean="0"/>
              <a:t>T. </a:t>
            </a:r>
            <a:r>
              <a:rPr lang="sv-SE" sz="1600" i="1" dirty="0" err="1" smtClean="0"/>
              <a:t>Letellier</a:t>
            </a:r>
            <a:r>
              <a:rPr lang="sv-SE" sz="1600" dirty="0" smtClean="0"/>
              <a:t>). </a:t>
            </a:r>
          </a:p>
          <a:p>
            <a:r>
              <a:rPr lang="sv-SE" sz="1600" dirty="0" smtClean="0"/>
              <a:t>The </a:t>
            </a:r>
            <a:r>
              <a:rPr lang="sv-SE" sz="1600" dirty="0" err="1" smtClean="0"/>
              <a:t>dominating</a:t>
            </a:r>
            <a:r>
              <a:rPr lang="sv-SE" sz="1600" dirty="0" smtClean="0"/>
              <a:t> </a:t>
            </a:r>
            <a:r>
              <a:rPr lang="sv-SE" sz="1600" dirty="0" err="1" smtClean="0"/>
              <a:t>influence</a:t>
            </a:r>
            <a:r>
              <a:rPr lang="sv-SE" sz="1600" dirty="0" smtClean="0"/>
              <a:t> is from the </a:t>
            </a:r>
            <a:r>
              <a:rPr lang="sv-SE" sz="1600" dirty="0" err="1" smtClean="0"/>
              <a:t>sea</a:t>
            </a:r>
            <a:r>
              <a:rPr lang="sv-SE" sz="1600" dirty="0" smtClean="0"/>
              <a:t> </a:t>
            </a:r>
            <a:r>
              <a:rPr lang="sv-SE" sz="1600" dirty="0" err="1" smtClean="0"/>
              <a:t>near-by</a:t>
            </a:r>
            <a:r>
              <a:rPr lang="sv-SE" sz="1600" dirty="0" smtClean="0"/>
              <a:t>. </a:t>
            </a:r>
            <a:endParaRPr lang="sv-SE" sz="1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innehåll 5" descr="tidal_sp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412776"/>
            <a:ext cx="3744416" cy="5345189"/>
          </a:xfrm>
        </p:spPr>
      </p:pic>
      <p:sp>
        <p:nvSpPr>
          <p:cNvPr id="4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>
                <a:solidFill>
                  <a:schemeClr val="accent1"/>
                </a:solidFill>
              </a:rPr>
              <a:t>Earth </a:t>
            </a:r>
            <a:r>
              <a:rPr lang="sv-SE" dirty="0" err="1" smtClean="0">
                <a:solidFill>
                  <a:schemeClr val="accent1"/>
                </a:solidFill>
              </a:rPr>
              <a:t>tides</a:t>
            </a:r>
            <a:r>
              <a:rPr lang="sv-SE" dirty="0" smtClean="0">
                <a:solidFill>
                  <a:schemeClr val="accent1"/>
                </a:solidFill>
              </a:rPr>
              <a:t>      </a:t>
            </a:r>
            <a:r>
              <a:rPr lang="sv-SE" dirty="0" smtClean="0">
                <a:solidFill>
                  <a:srgbClr val="0070C0"/>
                </a:solidFill>
              </a:rPr>
              <a:t>ocean </a:t>
            </a:r>
            <a:r>
              <a:rPr lang="sv-SE" dirty="0" err="1" smtClean="0">
                <a:solidFill>
                  <a:srgbClr val="0070C0"/>
                </a:solidFill>
              </a:rPr>
              <a:t>tides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>polar motion</a:t>
            </a:r>
            <a:endParaRPr lang="sv-SE" dirty="0"/>
          </a:p>
        </p:txBody>
      </p:sp>
      <p:sp>
        <p:nvSpPr>
          <p:cNvPr id="7" name="textruta 6"/>
          <p:cNvSpPr txBox="1"/>
          <p:nvPr/>
        </p:nvSpPr>
        <p:spPr>
          <a:xfrm>
            <a:off x="4211960" y="1484784"/>
            <a:ext cx="453650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 smtClean="0"/>
              <a:t>The </a:t>
            </a:r>
            <a:r>
              <a:rPr lang="sv-SE" sz="1600" dirty="0" err="1" smtClean="0"/>
              <a:t>orbits</a:t>
            </a:r>
            <a:r>
              <a:rPr lang="sv-SE" sz="1600" dirty="0" smtClean="0"/>
              <a:t> of the </a:t>
            </a:r>
            <a:r>
              <a:rPr lang="sv-SE" sz="1600" dirty="0" err="1" smtClean="0"/>
              <a:t>bodies</a:t>
            </a:r>
            <a:r>
              <a:rPr lang="sv-SE" sz="1600" dirty="0" smtClean="0"/>
              <a:t>, in </a:t>
            </a:r>
            <a:r>
              <a:rPr lang="sv-SE" sz="1600" dirty="0" err="1" smtClean="0"/>
              <a:t>particular</a:t>
            </a:r>
            <a:r>
              <a:rPr lang="sv-SE" sz="1600" dirty="0" smtClean="0"/>
              <a:t> the </a:t>
            </a:r>
            <a:r>
              <a:rPr lang="sv-SE" sz="1600" dirty="0" err="1" smtClean="0"/>
              <a:t>moon’s</a:t>
            </a:r>
            <a:r>
              <a:rPr lang="sv-SE" sz="1600" dirty="0" smtClean="0"/>
              <a:t>, are still </a:t>
            </a:r>
            <a:r>
              <a:rPr lang="sv-SE" sz="1600" dirty="0" err="1" smtClean="0"/>
              <a:t>more</a:t>
            </a:r>
            <a:r>
              <a:rPr lang="sv-SE" sz="1600" dirty="0" smtClean="0"/>
              <a:t> </a:t>
            </a:r>
            <a:r>
              <a:rPr lang="sv-SE" sz="1600" dirty="0" err="1" smtClean="0"/>
              <a:t>complicated</a:t>
            </a:r>
            <a:r>
              <a:rPr lang="sv-SE" sz="1600" dirty="0" smtClean="0"/>
              <a:t>. In addition to  </a:t>
            </a:r>
            <a:r>
              <a:rPr lang="sv-SE" sz="1600" dirty="0" err="1" smtClean="0"/>
              <a:t>inclination</a:t>
            </a:r>
            <a:r>
              <a:rPr lang="sv-SE" sz="1600" dirty="0" smtClean="0"/>
              <a:t>, the lunar </a:t>
            </a:r>
            <a:r>
              <a:rPr lang="sv-SE" sz="1600" dirty="0" err="1" smtClean="0"/>
              <a:t>orbit</a:t>
            </a:r>
            <a:r>
              <a:rPr lang="sv-SE" sz="1600" dirty="0" smtClean="0"/>
              <a:t> is </a:t>
            </a:r>
            <a:r>
              <a:rPr lang="sv-SE" sz="1600" dirty="0" err="1" smtClean="0"/>
              <a:t>elliptical</a:t>
            </a:r>
            <a:r>
              <a:rPr lang="sv-SE" sz="1600" dirty="0" smtClean="0"/>
              <a:t>, </a:t>
            </a:r>
            <a:r>
              <a:rPr lang="sv-SE" sz="1600" dirty="0" err="1" smtClean="0"/>
              <a:t>its</a:t>
            </a:r>
            <a:r>
              <a:rPr lang="sv-SE" sz="1600" dirty="0" smtClean="0"/>
              <a:t> ellipticity </a:t>
            </a:r>
            <a:r>
              <a:rPr lang="sv-SE" sz="1600" dirty="0" err="1" smtClean="0"/>
              <a:t>changes</a:t>
            </a:r>
            <a:r>
              <a:rPr lang="sv-SE" sz="1600" dirty="0" smtClean="0"/>
              <a:t>, and the </a:t>
            </a:r>
            <a:r>
              <a:rPr lang="sv-SE" sz="1600" dirty="0" err="1" smtClean="0"/>
              <a:t>inclination</a:t>
            </a:r>
            <a:r>
              <a:rPr lang="sv-SE" sz="1600" dirty="0" smtClean="0"/>
              <a:t> </a:t>
            </a:r>
            <a:r>
              <a:rPr lang="sv-SE" sz="1600" dirty="0" err="1" smtClean="0"/>
              <a:t>changes</a:t>
            </a:r>
            <a:r>
              <a:rPr lang="sv-SE" sz="1600" dirty="0" smtClean="0"/>
              <a:t> </a:t>
            </a:r>
            <a:r>
              <a:rPr lang="sv-SE" sz="1600" dirty="0" err="1" smtClean="0"/>
              <a:t>too</a:t>
            </a:r>
            <a:r>
              <a:rPr lang="sv-SE" sz="1600" dirty="0" smtClean="0"/>
              <a:t> as the </a:t>
            </a:r>
            <a:r>
              <a:rPr lang="sv-SE" sz="1600" dirty="0" err="1" smtClean="0"/>
              <a:t>sun</a:t>
            </a:r>
            <a:r>
              <a:rPr lang="sv-SE" sz="1600" dirty="0" smtClean="0"/>
              <a:t> </a:t>
            </a:r>
            <a:r>
              <a:rPr lang="sv-SE" sz="1600" dirty="0" err="1" smtClean="0"/>
              <a:t>excerts</a:t>
            </a:r>
            <a:r>
              <a:rPr lang="sv-SE" sz="1600" dirty="0" smtClean="0"/>
              <a:t> a variable pull. And the </a:t>
            </a:r>
            <a:r>
              <a:rPr lang="sv-SE" sz="1600" dirty="0" err="1" smtClean="0"/>
              <a:t>node</a:t>
            </a:r>
            <a:r>
              <a:rPr lang="sv-SE" sz="1600" dirty="0" smtClean="0"/>
              <a:t> </a:t>
            </a:r>
            <a:r>
              <a:rPr lang="sv-SE" sz="1600" dirty="0" err="1" smtClean="0"/>
              <a:t>line</a:t>
            </a:r>
            <a:r>
              <a:rPr lang="sv-SE" sz="1600" dirty="0" smtClean="0"/>
              <a:t>, </a:t>
            </a:r>
            <a:r>
              <a:rPr lang="sv-SE" sz="1600" dirty="0" err="1" smtClean="0"/>
              <a:t>where</a:t>
            </a:r>
            <a:r>
              <a:rPr lang="sv-SE" sz="1600" dirty="0" smtClean="0"/>
              <a:t> </a:t>
            </a:r>
            <a:r>
              <a:rPr lang="sv-SE" sz="1600" dirty="0" err="1" smtClean="0"/>
              <a:t>orbit</a:t>
            </a:r>
            <a:r>
              <a:rPr lang="sv-SE" sz="1600" dirty="0" smtClean="0"/>
              <a:t> and </a:t>
            </a:r>
            <a:r>
              <a:rPr lang="sv-SE" sz="1600" dirty="0" err="1" smtClean="0"/>
              <a:t>ecliptic</a:t>
            </a:r>
            <a:r>
              <a:rPr lang="sv-SE" sz="1600" dirty="0" smtClean="0"/>
              <a:t> </a:t>
            </a:r>
            <a:r>
              <a:rPr lang="sv-SE" sz="1600" dirty="0" err="1" smtClean="0"/>
              <a:t>intersect</a:t>
            </a:r>
            <a:r>
              <a:rPr lang="sv-SE" sz="1600" dirty="0" smtClean="0"/>
              <a:t>, is </a:t>
            </a:r>
            <a:r>
              <a:rPr lang="sv-SE" sz="1600" dirty="0" err="1" smtClean="0"/>
              <a:t>slowly</a:t>
            </a:r>
            <a:r>
              <a:rPr lang="sv-SE" sz="1600" dirty="0" smtClean="0"/>
              <a:t> turning, </a:t>
            </a:r>
            <a:r>
              <a:rPr lang="sv-SE" sz="1600" dirty="0" err="1" smtClean="0"/>
              <a:t>one</a:t>
            </a:r>
            <a:r>
              <a:rPr lang="sv-SE" sz="1600" dirty="0" smtClean="0"/>
              <a:t> </a:t>
            </a:r>
            <a:r>
              <a:rPr lang="sv-SE" sz="1600" dirty="0" err="1" smtClean="0"/>
              <a:t>cycle</a:t>
            </a:r>
            <a:r>
              <a:rPr lang="sv-SE" sz="1600" dirty="0" smtClean="0"/>
              <a:t> in 14.6 </a:t>
            </a:r>
            <a:r>
              <a:rPr lang="sv-SE" sz="1600" dirty="0" err="1" smtClean="0"/>
              <a:t>years</a:t>
            </a:r>
            <a:r>
              <a:rPr lang="sv-SE" sz="1600" dirty="0" smtClean="0"/>
              <a:t>  in a retrograde </a:t>
            </a:r>
            <a:r>
              <a:rPr lang="sv-SE" sz="1600" dirty="0" err="1" smtClean="0"/>
              <a:t>sense</a:t>
            </a:r>
            <a:r>
              <a:rPr lang="sv-SE" sz="1600" dirty="0" smtClean="0"/>
              <a:t>. </a:t>
            </a:r>
          </a:p>
          <a:p>
            <a:endParaRPr lang="sv-SE" sz="1600" dirty="0"/>
          </a:p>
          <a:p>
            <a:r>
              <a:rPr lang="sv-SE" sz="1600" dirty="0" err="1" smtClean="0"/>
              <a:t>Orbit</a:t>
            </a:r>
            <a:r>
              <a:rPr lang="sv-SE" sz="1600" dirty="0" smtClean="0"/>
              <a:t> </a:t>
            </a:r>
            <a:r>
              <a:rPr lang="sv-SE" sz="1600" dirty="0" err="1" smtClean="0"/>
              <a:t>inclination</a:t>
            </a:r>
            <a:r>
              <a:rPr lang="sv-SE" sz="1600" dirty="0" smtClean="0"/>
              <a:t> </a:t>
            </a:r>
            <a:r>
              <a:rPr lang="sv-SE" sz="1600" dirty="0" err="1" smtClean="0"/>
              <a:t>also</a:t>
            </a:r>
            <a:r>
              <a:rPr lang="sv-SE" sz="1600" dirty="0" smtClean="0"/>
              <a:t> </a:t>
            </a:r>
            <a:r>
              <a:rPr lang="sv-SE" sz="1600" dirty="0" err="1" smtClean="0"/>
              <a:t>implies</a:t>
            </a:r>
            <a:r>
              <a:rPr lang="sv-SE" sz="1600" dirty="0" smtClean="0"/>
              <a:t> that the </a:t>
            </a:r>
            <a:r>
              <a:rPr lang="sv-SE" sz="1600" dirty="0" err="1" smtClean="0"/>
              <a:t>bodies</a:t>
            </a:r>
            <a:r>
              <a:rPr lang="sv-SE" sz="1600" dirty="0" smtClean="0"/>
              <a:t> </a:t>
            </a:r>
            <a:r>
              <a:rPr lang="sv-SE" sz="1600" dirty="0" err="1" smtClean="0"/>
              <a:t>excert</a:t>
            </a:r>
            <a:r>
              <a:rPr lang="sv-SE" sz="1600" dirty="0" smtClean="0"/>
              <a:t> different </a:t>
            </a:r>
            <a:r>
              <a:rPr lang="sv-SE" sz="1600" dirty="0" err="1" smtClean="0"/>
              <a:t>tidal</a:t>
            </a:r>
            <a:r>
              <a:rPr lang="sv-SE" sz="1600" dirty="0" smtClean="0"/>
              <a:t> pull on the </a:t>
            </a:r>
            <a:r>
              <a:rPr lang="sv-SE" sz="1600" dirty="0" err="1" smtClean="0"/>
              <a:t>earth</a:t>
            </a:r>
            <a:r>
              <a:rPr lang="sv-SE" sz="1600" dirty="0" smtClean="0"/>
              <a:t> </a:t>
            </a:r>
            <a:r>
              <a:rPr lang="sv-SE" sz="1600" dirty="0" err="1" smtClean="0"/>
              <a:t>when</a:t>
            </a:r>
            <a:r>
              <a:rPr lang="sv-SE" sz="1600" dirty="0" smtClean="0"/>
              <a:t> </a:t>
            </a:r>
            <a:r>
              <a:rPr lang="sv-SE" sz="1600" dirty="0" err="1" smtClean="0"/>
              <a:t>they</a:t>
            </a:r>
            <a:r>
              <a:rPr lang="sv-SE" sz="1600" dirty="0" smtClean="0"/>
              <a:t> are </a:t>
            </a:r>
            <a:r>
              <a:rPr lang="sv-SE" sz="1600" dirty="0" err="1" smtClean="0"/>
              <a:t>once</a:t>
            </a:r>
            <a:r>
              <a:rPr lang="sv-SE" sz="1600" dirty="0" smtClean="0"/>
              <a:t> in the high part of the </a:t>
            </a:r>
            <a:r>
              <a:rPr lang="sv-SE" sz="1600" dirty="0" err="1" smtClean="0"/>
              <a:t>orbit</a:t>
            </a:r>
            <a:r>
              <a:rPr lang="sv-SE" sz="1600" dirty="0" smtClean="0"/>
              <a:t> and </a:t>
            </a:r>
            <a:r>
              <a:rPr lang="sv-SE" sz="1600" dirty="0" err="1" smtClean="0"/>
              <a:t>another</a:t>
            </a:r>
            <a:r>
              <a:rPr lang="sv-SE" sz="1600" dirty="0" smtClean="0"/>
              <a:t> time in an </a:t>
            </a:r>
            <a:r>
              <a:rPr lang="sv-SE" sz="1600" dirty="0" err="1" smtClean="0"/>
              <a:t>equatorial</a:t>
            </a:r>
            <a:r>
              <a:rPr lang="sv-SE" sz="1600" dirty="0" smtClean="0"/>
              <a:t> transit. </a:t>
            </a:r>
            <a:r>
              <a:rPr lang="sv-SE" sz="1600" dirty="0" err="1" smtClean="0"/>
              <a:t>Thus</a:t>
            </a:r>
            <a:r>
              <a:rPr lang="sv-SE" sz="1600" dirty="0" smtClean="0"/>
              <a:t>, </a:t>
            </a:r>
            <a:r>
              <a:rPr lang="sv-SE" sz="1600" dirty="0" err="1" smtClean="0"/>
              <a:t>there</a:t>
            </a:r>
            <a:r>
              <a:rPr lang="sv-SE" sz="1600" dirty="0" smtClean="0"/>
              <a:t> are </a:t>
            </a:r>
            <a:r>
              <a:rPr lang="sv-SE" sz="1600" dirty="0" err="1" smtClean="0"/>
              <a:t>also</a:t>
            </a:r>
            <a:r>
              <a:rPr lang="sv-SE" sz="1600" dirty="0" smtClean="0"/>
              <a:t> </a:t>
            </a:r>
            <a:r>
              <a:rPr lang="sv-SE" sz="1600" dirty="0" err="1" smtClean="0"/>
              <a:t>tide</a:t>
            </a:r>
            <a:r>
              <a:rPr lang="sv-SE" sz="1600" dirty="0" smtClean="0"/>
              <a:t> </a:t>
            </a:r>
            <a:r>
              <a:rPr lang="sv-SE" sz="1600" dirty="0" err="1" smtClean="0"/>
              <a:t>effects</a:t>
            </a:r>
            <a:r>
              <a:rPr lang="sv-SE" sz="1600" dirty="0" smtClean="0"/>
              <a:t> at </a:t>
            </a:r>
            <a:r>
              <a:rPr lang="sv-SE" sz="1600" dirty="0" err="1" smtClean="0"/>
              <a:t>basically</a:t>
            </a:r>
            <a:r>
              <a:rPr lang="sv-SE" sz="1600" dirty="0" smtClean="0"/>
              <a:t> </a:t>
            </a:r>
            <a:r>
              <a:rPr lang="sv-SE" sz="1600" dirty="0" err="1" smtClean="0"/>
              <a:t>two</a:t>
            </a:r>
            <a:r>
              <a:rPr lang="sv-SE" sz="1600" dirty="0" smtClean="0"/>
              <a:t> </a:t>
            </a:r>
            <a:r>
              <a:rPr lang="sv-SE" sz="1600" dirty="0" err="1" smtClean="0"/>
              <a:t>cycles</a:t>
            </a:r>
            <a:r>
              <a:rPr lang="sv-SE" sz="1600" dirty="0" smtClean="0"/>
              <a:t> per </a:t>
            </a:r>
            <a:r>
              <a:rPr lang="sv-SE" sz="1600" dirty="0" err="1" smtClean="0"/>
              <a:t>month</a:t>
            </a:r>
            <a:r>
              <a:rPr lang="sv-SE" sz="1600" dirty="0" smtClean="0"/>
              <a:t> (lunar, Mf) and per </a:t>
            </a:r>
            <a:r>
              <a:rPr lang="sv-SE" sz="1600" dirty="0" err="1" smtClean="0"/>
              <a:t>year</a:t>
            </a:r>
            <a:r>
              <a:rPr lang="sv-SE" sz="1600" dirty="0" smtClean="0"/>
              <a:t> (solar, </a:t>
            </a:r>
            <a:r>
              <a:rPr lang="sv-SE" sz="1600" dirty="0" err="1" smtClean="0"/>
              <a:t>Ssa</a:t>
            </a:r>
            <a:r>
              <a:rPr lang="sv-SE" sz="1600" dirty="0" smtClean="0"/>
              <a:t>).   </a:t>
            </a:r>
          </a:p>
          <a:p>
            <a:endParaRPr lang="sv-SE" sz="1600" dirty="0"/>
          </a:p>
          <a:p>
            <a:r>
              <a:rPr lang="sv-SE" sz="1600" dirty="0" smtClean="0"/>
              <a:t>All in all </a:t>
            </a:r>
            <a:r>
              <a:rPr lang="sv-SE" sz="1600" dirty="0" err="1" smtClean="0"/>
              <a:t>there</a:t>
            </a:r>
            <a:r>
              <a:rPr lang="sv-SE" sz="1600" dirty="0" smtClean="0"/>
              <a:t> is an </a:t>
            </a:r>
            <a:r>
              <a:rPr lang="sv-SE" sz="1600" b="1" dirty="0" smtClean="0"/>
              <a:t>infinite </a:t>
            </a:r>
            <a:r>
              <a:rPr lang="sv-SE" sz="1600" b="1" dirty="0" err="1" smtClean="0"/>
              <a:t>number</a:t>
            </a:r>
            <a:r>
              <a:rPr lang="sv-SE" sz="1600" b="1" dirty="0" smtClean="0"/>
              <a:t> of </a:t>
            </a:r>
            <a:r>
              <a:rPr lang="sv-SE" sz="1600" b="1" dirty="0" err="1" smtClean="0"/>
              <a:t>harmonics</a:t>
            </a:r>
            <a:r>
              <a:rPr lang="sv-SE" sz="1600" b="1" dirty="0" smtClean="0"/>
              <a:t> </a:t>
            </a:r>
            <a:r>
              <a:rPr lang="sv-SE" sz="1600" dirty="0" smtClean="0"/>
              <a:t>(</a:t>
            </a:r>
            <a:r>
              <a:rPr lang="sv-SE" sz="1600" dirty="0" err="1" smtClean="0"/>
              <a:t>sines</a:t>
            </a:r>
            <a:r>
              <a:rPr lang="sv-SE" sz="1600" dirty="0" smtClean="0"/>
              <a:t> and </a:t>
            </a:r>
            <a:r>
              <a:rPr lang="sv-SE" sz="1600" dirty="0" err="1" smtClean="0"/>
              <a:t>cosines</a:t>
            </a:r>
            <a:r>
              <a:rPr lang="sv-SE" sz="1600" dirty="0" smtClean="0"/>
              <a:t>) </a:t>
            </a:r>
            <a:r>
              <a:rPr lang="sv-SE" sz="1600" dirty="0" err="1" smtClean="0"/>
              <a:t>needed</a:t>
            </a:r>
            <a:r>
              <a:rPr lang="sv-SE" sz="1600" dirty="0" smtClean="0"/>
              <a:t> to </a:t>
            </a:r>
            <a:r>
              <a:rPr lang="sv-SE" sz="1600" dirty="0" err="1" smtClean="0"/>
              <a:t>completely</a:t>
            </a:r>
            <a:r>
              <a:rPr lang="sv-SE" sz="1600" dirty="0" smtClean="0"/>
              <a:t> </a:t>
            </a:r>
            <a:r>
              <a:rPr lang="sv-SE" sz="1600" dirty="0" err="1" smtClean="0"/>
              <a:t>represent</a:t>
            </a:r>
            <a:r>
              <a:rPr lang="sv-SE" sz="1600" dirty="0" smtClean="0"/>
              <a:t> the </a:t>
            </a:r>
            <a:r>
              <a:rPr lang="sv-SE" sz="1600" dirty="0" err="1" smtClean="0"/>
              <a:t>tidal</a:t>
            </a:r>
            <a:r>
              <a:rPr lang="sv-SE" sz="1600" dirty="0" smtClean="0"/>
              <a:t> </a:t>
            </a:r>
            <a:r>
              <a:rPr lang="sv-SE" sz="1600" dirty="0" err="1" smtClean="0"/>
              <a:t>effects</a:t>
            </a:r>
            <a:r>
              <a:rPr lang="sv-SE" sz="1600" dirty="0" smtClean="0"/>
              <a:t> over time. The diagrams show the </a:t>
            </a:r>
            <a:r>
              <a:rPr lang="sv-SE" sz="1600" dirty="0" err="1" smtClean="0"/>
              <a:t>logarithm</a:t>
            </a:r>
            <a:r>
              <a:rPr lang="sv-SE" sz="1600" dirty="0" smtClean="0"/>
              <a:t> of the </a:t>
            </a:r>
            <a:r>
              <a:rPr lang="sv-SE" sz="1600" dirty="0" err="1" smtClean="0"/>
              <a:t>amplitude</a:t>
            </a:r>
            <a:r>
              <a:rPr lang="sv-SE" sz="1600" dirty="0" smtClean="0"/>
              <a:t> of the </a:t>
            </a:r>
            <a:r>
              <a:rPr lang="sv-SE" sz="1600" dirty="0" err="1" smtClean="0"/>
              <a:t>tide</a:t>
            </a:r>
            <a:r>
              <a:rPr lang="sv-SE" sz="1600" dirty="0" smtClean="0"/>
              <a:t> potential </a:t>
            </a:r>
            <a:r>
              <a:rPr lang="sv-SE" sz="1600" dirty="0" err="1" smtClean="0"/>
              <a:t>constituents</a:t>
            </a:r>
            <a:r>
              <a:rPr lang="sv-SE" sz="1600" dirty="0" smtClean="0"/>
              <a:t>. The </a:t>
            </a:r>
            <a:r>
              <a:rPr lang="sv-SE" sz="1600" dirty="0" err="1" smtClean="0"/>
              <a:t>amplitudes</a:t>
            </a:r>
            <a:r>
              <a:rPr lang="sv-SE" sz="1600" dirty="0" smtClean="0"/>
              <a:t>  are given in meters (elevation of an </a:t>
            </a:r>
            <a:r>
              <a:rPr lang="sv-SE" sz="1600" dirty="0" err="1" smtClean="0"/>
              <a:t>equlibrium</a:t>
            </a:r>
            <a:r>
              <a:rPr lang="sv-SE" sz="1600" dirty="0" smtClean="0"/>
              <a:t> ocean) . </a:t>
            </a:r>
            <a:endParaRPr lang="sv-SE" sz="16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Earth </a:t>
            </a:r>
            <a:r>
              <a:rPr lang="sv-SE" dirty="0" err="1" smtClean="0"/>
              <a:t>tides</a:t>
            </a:r>
            <a:r>
              <a:rPr lang="sv-SE" dirty="0" smtClean="0"/>
              <a:t>      ocean </a:t>
            </a:r>
            <a:r>
              <a:rPr lang="sv-SE" dirty="0" err="1" smtClean="0"/>
              <a:t>tides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>
                <a:solidFill>
                  <a:schemeClr val="accent1"/>
                </a:solidFill>
              </a:rPr>
              <a:t>polar motion</a:t>
            </a:r>
            <a:endParaRPr lang="sv-SE" dirty="0">
              <a:solidFill>
                <a:schemeClr val="accent1"/>
              </a:solidFill>
            </a:endParaRPr>
          </a:p>
        </p:txBody>
      </p:sp>
      <p:pic>
        <p:nvPicPr>
          <p:cNvPr id="7" name="Platshållare för innehåll 6" descr="pol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498" y="1916832"/>
            <a:ext cx="4230470" cy="3384376"/>
          </a:xfrm>
        </p:spPr>
      </p:pic>
      <p:sp>
        <p:nvSpPr>
          <p:cNvPr id="8" name="textruta 7"/>
          <p:cNvSpPr txBox="1"/>
          <p:nvPr/>
        </p:nvSpPr>
        <p:spPr>
          <a:xfrm>
            <a:off x="4283968" y="1844824"/>
            <a:ext cx="432048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 smtClean="0"/>
              <a:t>Chandler </a:t>
            </a:r>
            <a:r>
              <a:rPr lang="sv-SE" sz="1600" b="1" dirty="0" err="1" smtClean="0"/>
              <a:t>Wobble</a:t>
            </a:r>
            <a:r>
              <a:rPr lang="sv-SE" sz="1600" b="1" dirty="0" smtClean="0"/>
              <a:t>, </a:t>
            </a:r>
            <a:r>
              <a:rPr lang="sv-SE" sz="1600" b="1" dirty="0" err="1" smtClean="0"/>
              <a:t>Annual</a:t>
            </a:r>
            <a:r>
              <a:rPr lang="sv-SE" sz="1600" b="1" dirty="0" smtClean="0"/>
              <a:t> </a:t>
            </a:r>
            <a:r>
              <a:rPr lang="sv-SE" sz="1600" b="1" dirty="0" err="1" smtClean="0"/>
              <a:t>Wobble</a:t>
            </a:r>
            <a:r>
              <a:rPr lang="sv-SE" sz="1600" b="1" dirty="0" smtClean="0"/>
              <a:t>. </a:t>
            </a:r>
          </a:p>
          <a:p>
            <a:r>
              <a:rPr lang="sv-SE" sz="1600" dirty="0" smtClean="0"/>
              <a:t>The </a:t>
            </a:r>
            <a:r>
              <a:rPr lang="sv-SE" sz="1600" dirty="0" err="1" smtClean="0"/>
              <a:t>instataneous</a:t>
            </a:r>
            <a:r>
              <a:rPr lang="sv-SE" sz="1600" dirty="0" smtClean="0"/>
              <a:t> rotation </a:t>
            </a:r>
            <a:r>
              <a:rPr lang="sv-SE" sz="1600" dirty="0" err="1" smtClean="0"/>
              <a:t>axis</a:t>
            </a:r>
            <a:r>
              <a:rPr lang="sv-SE" sz="1600" dirty="0" smtClean="0"/>
              <a:t> of the </a:t>
            </a:r>
            <a:r>
              <a:rPr lang="sv-SE" sz="1600" dirty="0" err="1" smtClean="0"/>
              <a:t>earth</a:t>
            </a:r>
            <a:r>
              <a:rPr lang="sv-SE" sz="1600" dirty="0" smtClean="0"/>
              <a:t> </a:t>
            </a:r>
            <a:r>
              <a:rPr lang="sv-SE" sz="1600" dirty="0" err="1" smtClean="0"/>
              <a:t>performs</a:t>
            </a:r>
            <a:r>
              <a:rPr lang="sv-SE" sz="1600" dirty="0" smtClean="0"/>
              <a:t> an </a:t>
            </a:r>
            <a:r>
              <a:rPr lang="sv-SE" sz="1600" dirty="0" err="1" smtClean="0"/>
              <a:t>errant</a:t>
            </a:r>
            <a:r>
              <a:rPr lang="sv-SE" sz="1600" dirty="0" smtClean="0"/>
              <a:t> </a:t>
            </a:r>
            <a:r>
              <a:rPr lang="sv-SE" sz="1600" dirty="0" err="1" smtClean="0"/>
              <a:t>path</a:t>
            </a:r>
            <a:r>
              <a:rPr lang="sv-SE" sz="1600" dirty="0" smtClean="0"/>
              <a:t> </a:t>
            </a:r>
            <a:r>
              <a:rPr lang="sv-SE" sz="1600" dirty="0" err="1" smtClean="0"/>
              <a:t>around</a:t>
            </a:r>
            <a:r>
              <a:rPr lang="sv-SE" sz="1600" dirty="0" smtClean="0"/>
              <a:t> the </a:t>
            </a:r>
            <a:r>
              <a:rPr lang="sv-SE" sz="1600" dirty="0" err="1" smtClean="0"/>
              <a:t>axis</a:t>
            </a:r>
            <a:r>
              <a:rPr lang="sv-SE" sz="1600" dirty="0" smtClean="0"/>
              <a:t> of </a:t>
            </a:r>
            <a:r>
              <a:rPr lang="sv-SE" sz="1600" dirty="0" err="1" smtClean="0"/>
              <a:t>figure</a:t>
            </a:r>
            <a:r>
              <a:rPr lang="sv-SE" sz="1600" dirty="0" smtClean="0"/>
              <a:t> (the </a:t>
            </a:r>
            <a:r>
              <a:rPr lang="sv-SE" sz="1600" dirty="0" err="1" smtClean="0"/>
              <a:t>mean</a:t>
            </a:r>
            <a:r>
              <a:rPr lang="sv-SE" sz="1600" dirty="0" smtClean="0"/>
              <a:t> </a:t>
            </a:r>
            <a:r>
              <a:rPr lang="sv-SE" sz="1600" dirty="0" err="1" smtClean="0"/>
              <a:t>pole</a:t>
            </a:r>
            <a:r>
              <a:rPr lang="sv-SE" sz="1600" dirty="0" smtClean="0"/>
              <a:t> position), </a:t>
            </a:r>
            <a:r>
              <a:rPr lang="sv-SE" sz="1600" dirty="0" err="1" smtClean="0"/>
              <a:t>completing</a:t>
            </a:r>
            <a:r>
              <a:rPr lang="sv-SE" sz="1600" dirty="0" smtClean="0"/>
              <a:t> a </a:t>
            </a:r>
            <a:r>
              <a:rPr lang="sv-SE" sz="1600" dirty="0" err="1" smtClean="0"/>
              <a:t>turn</a:t>
            </a:r>
            <a:r>
              <a:rPr lang="sv-SE" sz="1600" dirty="0" smtClean="0"/>
              <a:t> in 435 </a:t>
            </a:r>
            <a:r>
              <a:rPr lang="sv-SE" sz="1600" dirty="0" err="1" smtClean="0"/>
              <a:t>days</a:t>
            </a:r>
            <a:r>
              <a:rPr lang="sv-SE" sz="1600" dirty="0" smtClean="0"/>
              <a:t> (</a:t>
            </a:r>
            <a:r>
              <a:rPr lang="sv-SE" sz="1600" dirty="0" err="1" smtClean="0"/>
              <a:t>see</a:t>
            </a:r>
            <a:r>
              <a:rPr lang="sv-SE" sz="1600" dirty="0" smtClean="0"/>
              <a:t> </a:t>
            </a:r>
            <a:r>
              <a:rPr lang="sv-SE" sz="1600" dirty="0" err="1" smtClean="0"/>
              <a:t>figure</a:t>
            </a:r>
            <a:r>
              <a:rPr lang="sv-SE" sz="1600" dirty="0" smtClean="0"/>
              <a:t> to the </a:t>
            </a:r>
            <a:r>
              <a:rPr lang="sv-SE" sz="1600" dirty="0" err="1" smtClean="0"/>
              <a:t>left</a:t>
            </a:r>
            <a:r>
              <a:rPr lang="sv-SE" sz="1600" dirty="0" smtClean="0"/>
              <a:t>). This is a </a:t>
            </a:r>
            <a:r>
              <a:rPr lang="sv-SE" sz="1600" b="1" dirty="0" err="1" smtClean="0"/>
              <a:t>free</a:t>
            </a:r>
            <a:r>
              <a:rPr lang="sv-SE" sz="1600" b="1" dirty="0" smtClean="0"/>
              <a:t> </a:t>
            </a:r>
            <a:r>
              <a:rPr lang="sv-SE" sz="1600" b="1" dirty="0" err="1" smtClean="0"/>
              <a:t>resonance</a:t>
            </a:r>
            <a:r>
              <a:rPr lang="sv-SE" sz="1600" b="1" dirty="0" smtClean="0"/>
              <a:t> </a:t>
            </a:r>
            <a:r>
              <a:rPr lang="sv-SE" sz="1600" dirty="0" smtClean="0"/>
              <a:t>of a </a:t>
            </a:r>
            <a:r>
              <a:rPr lang="sv-SE" sz="1600" dirty="0" err="1" smtClean="0"/>
              <a:t>rotating</a:t>
            </a:r>
            <a:r>
              <a:rPr lang="sv-SE" sz="1600" dirty="0" smtClean="0"/>
              <a:t>, </a:t>
            </a:r>
            <a:r>
              <a:rPr lang="sv-SE" sz="1600" dirty="0" err="1" smtClean="0"/>
              <a:t>flattened</a:t>
            </a:r>
            <a:r>
              <a:rPr lang="sv-SE" sz="1600" dirty="0" smtClean="0"/>
              <a:t> </a:t>
            </a:r>
            <a:r>
              <a:rPr lang="sv-SE" sz="1600" dirty="0" err="1" smtClean="0"/>
              <a:t>body</a:t>
            </a:r>
            <a:r>
              <a:rPr lang="sv-SE" sz="1600" dirty="0" smtClean="0"/>
              <a:t>. It </a:t>
            </a:r>
            <a:r>
              <a:rPr lang="sv-SE" sz="1600" dirty="0" err="1" smtClean="0"/>
              <a:t>can</a:t>
            </a:r>
            <a:r>
              <a:rPr lang="sv-SE" sz="1600" dirty="0" smtClean="0"/>
              <a:t> be </a:t>
            </a:r>
            <a:r>
              <a:rPr lang="sv-SE" sz="1600" dirty="0" err="1" smtClean="0"/>
              <a:t>observed</a:t>
            </a:r>
            <a:r>
              <a:rPr lang="sv-SE" sz="1600" dirty="0" smtClean="0"/>
              <a:t> in a </a:t>
            </a:r>
            <a:r>
              <a:rPr lang="sv-SE" sz="1600" dirty="0" err="1" smtClean="0"/>
              <a:t>toy</a:t>
            </a:r>
            <a:r>
              <a:rPr lang="sv-SE" sz="1600" dirty="0" smtClean="0"/>
              <a:t> gyro </a:t>
            </a:r>
            <a:r>
              <a:rPr lang="sv-SE" sz="1600" dirty="0" err="1" smtClean="0"/>
              <a:t>when</a:t>
            </a:r>
            <a:r>
              <a:rPr lang="sv-SE" sz="1600" dirty="0" smtClean="0"/>
              <a:t> you </a:t>
            </a:r>
            <a:r>
              <a:rPr lang="sv-SE" sz="1600" dirty="0" err="1" smtClean="0"/>
              <a:t>gently</a:t>
            </a:r>
            <a:r>
              <a:rPr lang="sv-SE" sz="1600" dirty="0" smtClean="0"/>
              <a:t> and </a:t>
            </a:r>
            <a:r>
              <a:rPr lang="sv-SE" sz="1600" dirty="0" err="1" smtClean="0"/>
              <a:t>shortly</a:t>
            </a:r>
            <a:r>
              <a:rPr lang="sv-SE" sz="1600" dirty="0" smtClean="0"/>
              <a:t> </a:t>
            </a:r>
            <a:r>
              <a:rPr lang="sv-SE" sz="1600" dirty="0" err="1" smtClean="0"/>
              <a:t>tap</a:t>
            </a:r>
            <a:r>
              <a:rPr lang="sv-SE" sz="1600" dirty="0" smtClean="0"/>
              <a:t> </a:t>
            </a:r>
            <a:r>
              <a:rPr lang="sv-SE" sz="1600" dirty="0" err="1" smtClean="0"/>
              <a:t>against</a:t>
            </a:r>
            <a:r>
              <a:rPr lang="sv-SE" sz="1600" dirty="0" smtClean="0"/>
              <a:t> the </a:t>
            </a:r>
            <a:r>
              <a:rPr lang="sv-SE" sz="1600" dirty="0" err="1" smtClean="0"/>
              <a:t>axis</a:t>
            </a:r>
            <a:r>
              <a:rPr lang="sv-SE" sz="1600" dirty="0" smtClean="0"/>
              <a:t>. The </a:t>
            </a:r>
            <a:r>
              <a:rPr lang="sv-SE" sz="1600" dirty="0" err="1" smtClean="0"/>
              <a:t>wobble</a:t>
            </a:r>
            <a:r>
              <a:rPr lang="sv-SE" sz="1600" dirty="0" smtClean="0"/>
              <a:t> </a:t>
            </a:r>
            <a:r>
              <a:rPr lang="sv-SE" sz="1600" dirty="0" err="1" smtClean="0"/>
              <a:t>decays</a:t>
            </a:r>
            <a:r>
              <a:rPr lang="sv-SE" sz="1600" dirty="0" smtClean="0"/>
              <a:t> </a:t>
            </a:r>
            <a:r>
              <a:rPr lang="sv-SE" sz="1600" dirty="0" err="1" smtClean="0"/>
              <a:t>quickly</a:t>
            </a:r>
            <a:r>
              <a:rPr lang="sv-SE" sz="1600" dirty="0" smtClean="0"/>
              <a:t>. In the </a:t>
            </a:r>
            <a:r>
              <a:rPr lang="sv-SE" sz="1600" dirty="0" err="1" smtClean="0"/>
              <a:t>earth</a:t>
            </a:r>
            <a:r>
              <a:rPr lang="sv-SE" sz="1600" dirty="0" smtClean="0"/>
              <a:t> it is </a:t>
            </a:r>
            <a:r>
              <a:rPr lang="sv-SE" sz="1600" dirty="0" err="1" smtClean="0"/>
              <a:t>primarily</a:t>
            </a:r>
            <a:r>
              <a:rPr lang="sv-SE" sz="1600" dirty="0" smtClean="0"/>
              <a:t> the </a:t>
            </a:r>
            <a:r>
              <a:rPr lang="sv-SE" sz="1600" dirty="0" err="1" smtClean="0"/>
              <a:t>changing</a:t>
            </a:r>
            <a:r>
              <a:rPr lang="sv-SE" sz="1600" dirty="0" smtClean="0"/>
              <a:t> </a:t>
            </a:r>
            <a:r>
              <a:rPr lang="sv-SE" sz="1600" dirty="0" err="1" smtClean="0"/>
              <a:t>weather</a:t>
            </a:r>
            <a:r>
              <a:rPr lang="sv-SE" sz="1600" dirty="0" smtClean="0"/>
              <a:t> (</a:t>
            </a:r>
            <a:r>
              <a:rPr lang="sv-SE" sz="1600" dirty="0" err="1" smtClean="0"/>
              <a:t>winds</a:t>
            </a:r>
            <a:r>
              <a:rPr lang="sv-SE" sz="1600" dirty="0" smtClean="0"/>
              <a:t> and pressure areas) that are </a:t>
            </a:r>
            <a:r>
              <a:rPr lang="sv-SE" sz="1600" dirty="0" err="1" smtClean="0"/>
              <a:t>able</a:t>
            </a:r>
            <a:r>
              <a:rPr lang="sv-SE" sz="1600" dirty="0" smtClean="0"/>
              <a:t> to </a:t>
            </a:r>
            <a:r>
              <a:rPr lang="sv-SE" sz="1600" dirty="0" err="1" smtClean="0"/>
              <a:t>excite</a:t>
            </a:r>
            <a:r>
              <a:rPr lang="sv-SE" sz="1600" dirty="0" smtClean="0"/>
              <a:t> and </a:t>
            </a:r>
            <a:r>
              <a:rPr lang="sv-SE" sz="1600" dirty="0" err="1" smtClean="0"/>
              <a:t>steadily</a:t>
            </a:r>
            <a:r>
              <a:rPr lang="sv-SE" sz="1600" dirty="0" smtClean="0"/>
              <a:t> </a:t>
            </a:r>
            <a:r>
              <a:rPr lang="sv-SE" sz="1600" dirty="0" err="1" smtClean="0"/>
              <a:t>nurish</a:t>
            </a:r>
            <a:r>
              <a:rPr lang="sv-SE" sz="1600" dirty="0" smtClean="0"/>
              <a:t> the </a:t>
            </a:r>
            <a:r>
              <a:rPr lang="sv-SE" sz="1600" dirty="0" err="1" smtClean="0"/>
              <a:t>wobble</a:t>
            </a:r>
            <a:r>
              <a:rPr lang="sv-SE" sz="1600" dirty="0" smtClean="0"/>
              <a:t>. At </a:t>
            </a:r>
            <a:r>
              <a:rPr lang="sv-SE" sz="1600" dirty="0" err="1" smtClean="0"/>
              <a:t>one</a:t>
            </a:r>
            <a:r>
              <a:rPr lang="sv-SE" sz="1600" dirty="0" smtClean="0"/>
              <a:t> </a:t>
            </a:r>
            <a:r>
              <a:rPr lang="sv-SE" sz="1600" dirty="0" err="1" smtClean="0"/>
              <a:t>cycle</a:t>
            </a:r>
            <a:r>
              <a:rPr lang="sv-SE" sz="1600" dirty="0" smtClean="0"/>
              <a:t> per </a:t>
            </a:r>
            <a:r>
              <a:rPr lang="sv-SE" sz="1600" dirty="0" err="1" smtClean="0"/>
              <a:t>year</a:t>
            </a:r>
            <a:r>
              <a:rPr lang="sv-SE" sz="1600" dirty="0" smtClean="0"/>
              <a:t>, </a:t>
            </a:r>
            <a:r>
              <a:rPr lang="sv-SE" sz="1600" dirty="0" err="1" smtClean="0"/>
              <a:t>weather</a:t>
            </a:r>
            <a:r>
              <a:rPr lang="sv-SE" sz="1600" dirty="0" smtClean="0"/>
              <a:t> </a:t>
            </a:r>
            <a:r>
              <a:rPr lang="sv-SE" sz="1600" dirty="0" err="1" smtClean="0"/>
              <a:t>patterns</a:t>
            </a:r>
            <a:r>
              <a:rPr lang="sv-SE" sz="1600" dirty="0" smtClean="0"/>
              <a:t> </a:t>
            </a:r>
            <a:r>
              <a:rPr lang="sv-SE" sz="1600" dirty="0" err="1" smtClean="0"/>
              <a:t>have</a:t>
            </a:r>
            <a:r>
              <a:rPr lang="sv-SE" sz="1600" dirty="0" smtClean="0"/>
              <a:t> a </a:t>
            </a:r>
            <a:r>
              <a:rPr lang="sv-SE" sz="1600" dirty="0" err="1" smtClean="0"/>
              <a:t>stronng</a:t>
            </a:r>
            <a:r>
              <a:rPr lang="sv-SE" sz="1600" dirty="0" smtClean="0"/>
              <a:t> repetition (</a:t>
            </a:r>
            <a:r>
              <a:rPr lang="sv-SE" sz="1600" dirty="0" err="1" smtClean="0"/>
              <a:t>e.g</a:t>
            </a:r>
            <a:r>
              <a:rPr lang="sv-SE" sz="1600" dirty="0" smtClean="0"/>
              <a:t>. the </a:t>
            </a:r>
            <a:r>
              <a:rPr lang="sv-SE" sz="1600" dirty="0" err="1" smtClean="0"/>
              <a:t>high-low</a:t>
            </a:r>
            <a:r>
              <a:rPr lang="sv-SE" sz="1600" dirty="0" smtClean="0"/>
              <a:t> pressure </a:t>
            </a:r>
            <a:r>
              <a:rPr lang="sv-SE" sz="1600" dirty="0" err="1" smtClean="0"/>
              <a:t>change</a:t>
            </a:r>
            <a:r>
              <a:rPr lang="sv-SE" sz="1600" dirty="0" smtClean="0"/>
              <a:t> </a:t>
            </a:r>
            <a:r>
              <a:rPr lang="sv-SE" sz="1600" dirty="0" err="1" smtClean="0"/>
              <a:t>occuring</a:t>
            </a:r>
            <a:r>
              <a:rPr lang="sv-SE" sz="1600" dirty="0" smtClean="0"/>
              <a:t> in </a:t>
            </a:r>
            <a:r>
              <a:rPr lang="sv-SE" sz="1600" dirty="0" err="1" smtClean="0"/>
              <a:t>Siberea</a:t>
            </a:r>
            <a:r>
              <a:rPr lang="sv-SE" sz="1600" dirty="0" smtClean="0"/>
              <a:t> </a:t>
            </a:r>
            <a:r>
              <a:rPr lang="sv-SE" sz="1600" dirty="0" err="1" smtClean="0"/>
              <a:t>between</a:t>
            </a:r>
            <a:r>
              <a:rPr lang="sv-SE" sz="1600" dirty="0" smtClean="0"/>
              <a:t> </a:t>
            </a:r>
            <a:r>
              <a:rPr lang="sv-SE" sz="1600" dirty="0" err="1" smtClean="0"/>
              <a:t>winter</a:t>
            </a:r>
            <a:r>
              <a:rPr lang="sv-SE" sz="1600" dirty="0" smtClean="0"/>
              <a:t> and summer). The </a:t>
            </a:r>
            <a:r>
              <a:rPr lang="sv-SE" sz="1600" dirty="0" err="1" smtClean="0"/>
              <a:t>annual</a:t>
            </a:r>
            <a:r>
              <a:rPr lang="sv-SE" sz="1600" dirty="0" smtClean="0"/>
              <a:t> </a:t>
            </a:r>
            <a:r>
              <a:rPr lang="sv-SE" sz="1600" dirty="0" err="1" smtClean="0"/>
              <a:t>weather</a:t>
            </a:r>
            <a:r>
              <a:rPr lang="sv-SE" sz="1600" dirty="0" smtClean="0"/>
              <a:t> </a:t>
            </a:r>
            <a:r>
              <a:rPr lang="sv-SE" sz="1600" dirty="0" err="1" smtClean="0"/>
              <a:t>patterns</a:t>
            </a:r>
            <a:r>
              <a:rPr lang="sv-SE" sz="1600" dirty="0" smtClean="0"/>
              <a:t> </a:t>
            </a:r>
            <a:r>
              <a:rPr lang="sv-SE" sz="1600" dirty="0" err="1" smtClean="0"/>
              <a:t>generate</a:t>
            </a:r>
            <a:r>
              <a:rPr lang="sv-SE" sz="1600" dirty="0" smtClean="0"/>
              <a:t> a </a:t>
            </a:r>
            <a:r>
              <a:rPr lang="sv-SE" sz="1600" b="1" dirty="0" err="1" smtClean="0"/>
              <a:t>forced</a:t>
            </a:r>
            <a:r>
              <a:rPr lang="sv-SE" sz="1600" b="1" dirty="0" smtClean="0"/>
              <a:t> </a:t>
            </a:r>
            <a:r>
              <a:rPr lang="sv-SE" sz="1600" b="1" dirty="0" err="1" smtClean="0"/>
              <a:t>wobble</a:t>
            </a:r>
            <a:r>
              <a:rPr lang="sv-SE" sz="1600" dirty="0" smtClean="0"/>
              <a:t> at 365.25 </a:t>
            </a:r>
            <a:r>
              <a:rPr lang="sv-SE" sz="1600" dirty="0" err="1" smtClean="0"/>
              <a:t>days</a:t>
            </a:r>
            <a:r>
              <a:rPr lang="sv-SE" sz="1600" dirty="0" smtClean="0"/>
              <a:t> period.  </a:t>
            </a:r>
          </a:p>
          <a:p>
            <a:endParaRPr lang="sv-SE" sz="1600" dirty="0"/>
          </a:p>
          <a:p>
            <a:r>
              <a:rPr lang="sv-SE" sz="1600" dirty="0" smtClean="0"/>
              <a:t>The </a:t>
            </a:r>
            <a:r>
              <a:rPr lang="sv-SE" sz="1600" dirty="0" err="1" smtClean="0"/>
              <a:t>combined</a:t>
            </a:r>
            <a:r>
              <a:rPr lang="sv-SE" sz="1600" dirty="0" smtClean="0"/>
              <a:t> </a:t>
            </a:r>
            <a:r>
              <a:rPr lang="sv-SE" sz="1600" dirty="0" err="1" smtClean="0"/>
              <a:t>free</a:t>
            </a:r>
            <a:r>
              <a:rPr lang="sv-SE" sz="1600" dirty="0" smtClean="0"/>
              <a:t> and </a:t>
            </a:r>
            <a:r>
              <a:rPr lang="sv-SE" sz="1600" dirty="0" err="1" smtClean="0"/>
              <a:t>forced</a:t>
            </a:r>
            <a:r>
              <a:rPr lang="sv-SE" sz="1600" dirty="0" smtClean="0"/>
              <a:t> motion of the </a:t>
            </a:r>
            <a:r>
              <a:rPr lang="sv-SE" sz="1600" dirty="0" err="1" smtClean="0"/>
              <a:t>axis</a:t>
            </a:r>
            <a:r>
              <a:rPr lang="sv-SE" sz="1600" dirty="0" smtClean="0"/>
              <a:t> is </a:t>
            </a:r>
            <a:r>
              <a:rPr lang="sv-SE" sz="1600" dirty="0" err="1" smtClean="0"/>
              <a:t>called</a:t>
            </a:r>
            <a:r>
              <a:rPr lang="sv-SE" sz="1600" dirty="0" smtClean="0"/>
              <a:t> Polar motion. </a:t>
            </a:r>
            <a:endParaRPr lang="sv-SE" sz="16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 descr="PM-acc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28800"/>
            <a:ext cx="5832648" cy="3872242"/>
          </a:xfrm>
        </p:spPr>
      </p:pic>
      <p:sp>
        <p:nvSpPr>
          <p:cNvPr id="4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Earth </a:t>
            </a:r>
            <a:r>
              <a:rPr lang="sv-SE" dirty="0" err="1" smtClean="0"/>
              <a:t>tides</a:t>
            </a:r>
            <a:r>
              <a:rPr lang="sv-SE" dirty="0" smtClean="0"/>
              <a:t>      ocean </a:t>
            </a:r>
            <a:r>
              <a:rPr lang="sv-SE" dirty="0" err="1" smtClean="0"/>
              <a:t>tides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>
                <a:solidFill>
                  <a:schemeClr val="accent1"/>
                </a:solidFill>
              </a:rPr>
              <a:t>polar motion</a:t>
            </a:r>
            <a:endParaRPr lang="sv-SE" dirty="0">
              <a:solidFill>
                <a:schemeClr val="accent1"/>
              </a:solidFill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4860032" y="3140968"/>
            <a:ext cx="38884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 smtClean="0"/>
              <a:t>Polar motion </a:t>
            </a:r>
            <a:r>
              <a:rPr lang="sv-SE" sz="1600" b="1" dirty="0" err="1" smtClean="0"/>
              <a:t>implies</a:t>
            </a:r>
            <a:r>
              <a:rPr lang="sv-SE" sz="1600" b="1" dirty="0" smtClean="0"/>
              <a:t> a </a:t>
            </a:r>
            <a:r>
              <a:rPr lang="sv-SE" sz="1600" b="1" dirty="0" err="1" smtClean="0"/>
              <a:t>change</a:t>
            </a:r>
            <a:r>
              <a:rPr lang="sv-SE" sz="1600" b="1" dirty="0" smtClean="0"/>
              <a:t> in </a:t>
            </a:r>
            <a:r>
              <a:rPr lang="sv-SE" sz="1600" b="1" dirty="0" err="1" smtClean="0"/>
              <a:t>little-g</a:t>
            </a:r>
            <a:r>
              <a:rPr lang="sv-SE" sz="1600" b="1" dirty="0" smtClean="0"/>
              <a:t> </a:t>
            </a:r>
            <a:r>
              <a:rPr lang="sv-SE" sz="1600" dirty="0" err="1" smtClean="0"/>
              <a:t>since</a:t>
            </a:r>
            <a:r>
              <a:rPr lang="sv-SE" sz="1600" dirty="0" smtClean="0"/>
              <a:t> the </a:t>
            </a:r>
            <a:r>
              <a:rPr lang="sv-SE" sz="1600" dirty="0" err="1" smtClean="0"/>
              <a:t>shortest</a:t>
            </a:r>
            <a:r>
              <a:rPr lang="sv-SE" sz="1600" dirty="0" smtClean="0"/>
              <a:t> </a:t>
            </a:r>
            <a:r>
              <a:rPr lang="sv-SE" sz="1600" dirty="0" err="1" smtClean="0"/>
              <a:t>distance</a:t>
            </a:r>
            <a:r>
              <a:rPr lang="sv-SE" sz="1600" dirty="0" smtClean="0"/>
              <a:t> of an </a:t>
            </a:r>
            <a:r>
              <a:rPr lang="sv-SE" sz="1600" dirty="0" err="1" smtClean="0"/>
              <a:t>observer</a:t>
            </a:r>
            <a:r>
              <a:rPr lang="sv-SE" sz="1600" dirty="0" smtClean="0"/>
              <a:t> from the </a:t>
            </a:r>
            <a:r>
              <a:rPr lang="sv-SE" sz="1600" dirty="0" err="1" smtClean="0"/>
              <a:t>axis</a:t>
            </a:r>
            <a:r>
              <a:rPr lang="sv-SE" sz="1600" dirty="0" smtClean="0"/>
              <a:t> of rotation is </a:t>
            </a:r>
            <a:r>
              <a:rPr lang="sv-SE" sz="1600" dirty="0" err="1" smtClean="0"/>
              <a:t>changing</a:t>
            </a:r>
            <a:r>
              <a:rPr lang="sv-SE" sz="1600" dirty="0" smtClean="0"/>
              <a:t>. As this </a:t>
            </a:r>
            <a:r>
              <a:rPr lang="sv-SE" sz="1600" dirty="0" err="1" smtClean="0"/>
              <a:t>distance</a:t>
            </a:r>
            <a:r>
              <a:rPr lang="sv-SE" sz="1600" dirty="0" smtClean="0"/>
              <a:t> </a:t>
            </a:r>
            <a:r>
              <a:rPr lang="sv-SE" sz="1600" dirty="0" err="1" smtClean="0"/>
              <a:t>changes</a:t>
            </a:r>
            <a:r>
              <a:rPr lang="sv-SE" sz="1600" dirty="0" smtClean="0"/>
              <a:t> so </a:t>
            </a:r>
            <a:r>
              <a:rPr lang="sv-SE" sz="1600" dirty="0" err="1" smtClean="0"/>
              <a:t>does</a:t>
            </a:r>
            <a:r>
              <a:rPr lang="sv-SE" sz="1600" dirty="0" smtClean="0"/>
              <a:t> centrifugal acceleration.  </a:t>
            </a:r>
          </a:p>
          <a:p>
            <a:r>
              <a:rPr lang="sv-SE" sz="1600" dirty="0" smtClean="0"/>
              <a:t>The </a:t>
            </a:r>
            <a:r>
              <a:rPr lang="sv-SE" sz="1600" dirty="0" err="1" smtClean="0"/>
              <a:t>effect</a:t>
            </a:r>
            <a:r>
              <a:rPr lang="sv-SE" sz="1600" dirty="0" smtClean="0"/>
              <a:t> </a:t>
            </a:r>
            <a:r>
              <a:rPr lang="sv-SE" sz="1600" dirty="0" err="1" smtClean="0"/>
              <a:t>can</a:t>
            </a:r>
            <a:r>
              <a:rPr lang="sv-SE" sz="1600" dirty="0" smtClean="0"/>
              <a:t> not be </a:t>
            </a:r>
            <a:r>
              <a:rPr lang="sv-SE" sz="1600" dirty="0" err="1" smtClean="0"/>
              <a:t>felt</a:t>
            </a:r>
            <a:r>
              <a:rPr lang="sv-SE" sz="1600" dirty="0" smtClean="0"/>
              <a:t> at the </a:t>
            </a:r>
            <a:r>
              <a:rPr lang="sv-SE" sz="1600" dirty="0" err="1" smtClean="0"/>
              <a:t>pole</a:t>
            </a:r>
            <a:r>
              <a:rPr lang="sv-SE" sz="1600" dirty="0" smtClean="0"/>
              <a:t> and at the </a:t>
            </a:r>
            <a:r>
              <a:rPr lang="sv-SE" sz="1600" dirty="0" err="1" smtClean="0"/>
              <a:t>equator</a:t>
            </a:r>
            <a:r>
              <a:rPr lang="sv-SE" sz="1600" dirty="0" smtClean="0"/>
              <a:t>. </a:t>
            </a:r>
          </a:p>
          <a:p>
            <a:endParaRPr lang="sv-SE" sz="1600" dirty="0"/>
          </a:p>
          <a:p>
            <a:r>
              <a:rPr lang="sv-SE" sz="1600" dirty="0" smtClean="0"/>
              <a:t>You </a:t>
            </a:r>
            <a:r>
              <a:rPr lang="sv-SE" sz="1600" dirty="0" err="1" smtClean="0"/>
              <a:t>can</a:t>
            </a:r>
            <a:r>
              <a:rPr lang="sv-SE" sz="1600" dirty="0" smtClean="0"/>
              <a:t> look </a:t>
            </a:r>
            <a:r>
              <a:rPr lang="sv-SE" sz="1600" dirty="0" err="1" smtClean="0"/>
              <a:t>upon</a:t>
            </a:r>
            <a:r>
              <a:rPr lang="sv-SE" sz="1600" dirty="0" smtClean="0"/>
              <a:t> polar motion as a </a:t>
            </a:r>
            <a:r>
              <a:rPr lang="sv-SE" sz="1600" dirty="0" err="1" smtClean="0"/>
              <a:t>change</a:t>
            </a:r>
            <a:r>
              <a:rPr lang="sv-SE" sz="1600" dirty="0" smtClean="0"/>
              <a:t> of (the </a:t>
            </a:r>
            <a:r>
              <a:rPr lang="sv-SE" sz="1600" dirty="0" err="1" smtClean="0"/>
              <a:t>true</a:t>
            </a:r>
            <a:r>
              <a:rPr lang="sv-SE" sz="1600" dirty="0" smtClean="0"/>
              <a:t>) </a:t>
            </a:r>
            <a:r>
              <a:rPr lang="sv-SE" sz="1600" dirty="0" err="1" smtClean="0"/>
              <a:t>geographic</a:t>
            </a:r>
            <a:r>
              <a:rPr lang="sv-SE" sz="1600" dirty="0" smtClean="0"/>
              <a:t> </a:t>
            </a:r>
            <a:r>
              <a:rPr lang="sv-SE" sz="1600" dirty="0" err="1"/>
              <a:t>l</a:t>
            </a:r>
            <a:r>
              <a:rPr lang="sv-SE" sz="1600" dirty="0" err="1" smtClean="0"/>
              <a:t>atitude</a:t>
            </a:r>
            <a:r>
              <a:rPr lang="sv-SE" sz="1600" dirty="0" smtClean="0"/>
              <a:t>. </a:t>
            </a:r>
            <a:endParaRPr lang="sv-SE" sz="1600" dirty="0"/>
          </a:p>
        </p:txBody>
      </p:sp>
      <p:sp>
        <p:nvSpPr>
          <p:cNvPr id="7" name="textruta 6"/>
          <p:cNvSpPr txBox="1"/>
          <p:nvPr/>
        </p:nvSpPr>
        <p:spPr>
          <a:xfrm>
            <a:off x="539552" y="5733256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 err="1" smtClean="0"/>
              <a:t>Say</a:t>
            </a:r>
            <a:r>
              <a:rPr lang="sv-SE" sz="1600" dirty="0" smtClean="0"/>
              <a:t> the </a:t>
            </a:r>
            <a:r>
              <a:rPr lang="sv-SE" sz="1600" dirty="0" err="1" smtClean="0"/>
              <a:t>pole</a:t>
            </a:r>
            <a:r>
              <a:rPr lang="sv-SE" sz="1600" dirty="0" smtClean="0"/>
              <a:t> offset is 3m. The maximum </a:t>
            </a:r>
            <a:r>
              <a:rPr lang="sv-SE" sz="1600" dirty="0" err="1" smtClean="0"/>
              <a:t>effect</a:t>
            </a:r>
            <a:r>
              <a:rPr lang="sv-SE" sz="1600" dirty="0" smtClean="0"/>
              <a:t> at </a:t>
            </a:r>
            <a:r>
              <a:rPr lang="sv-SE" sz="1600" dirty="0" err="1" smtClean="0"/>
              <a:t>mid</a:t>
            </a:r>
            <a:r>
              <a:rPr lang="sv-SE" sz="1600" dirty="0" smtClean="0"/>
              <a:t> </a:t>
            </a:r>
            <a:r>
              <a:rPr lang="sv-SE" sz="1600" dirty="0" err="1" smtClean="0"/>
              <a:t>latitude</a:t>
            </a:r>
            <a:r>
              <a:rPr lang="sv-SE" sz="1600" dirty="0" smtClean="0"/>
              <a:t> is </a:t>
            </a:r>
            <a:r>
              <a:rPr lang="sv-SE" sz="1600" dirty="0" err="1" smtClean="0"/>
              <a:t>then</a:t>
            </a:r>
            <a:r>
              <a:rPr lang="sv-SE" sz="1600" dirty="0" smtClean="0"/>
              <a:t> </a:t>
            </a:r>
          </a:p>
          <a:p>
            <a:r>
              <a:rPr lang="sv-SE" sz="1600" dirty="0" smtClean="0"/>
              <a:t>(2</a:t>
            </a:r>
            <a:r>
              <a:rPr lang="el-GR" sz="1600" dirty="0" smtClean="0"/>
              <a:t>π</a:t>
            </a:r>
            <a:r>
              <a:rPr lang="sv-SE" sz="1600" dirty="0" smtClean="0"/>
              <a:t>/</a:t>
            </a:r>
            <a:r>
              <a:rPr lang="sv-SE" sz="1600" i="1" dirty="0" err="1" smtClean="0"/>
              <a:t>T</a:t>
            </a:r>
            <a:r>
              <a:rPr lang="sv-SE" sz="1600" i="1" baseline="-25000" dirty="0" err="1" smtClean="0"/>
              <a:t>s</a:t>
            </a:r>
            <a:r>
              <a:rPr lang="sv-SE" sz="1600" dirty="0" smtClean="0"/>
              <a:t>)</a:t>
            </a:r>
            <a:r>
              <a:rPr lang="sv-SE" sz="1600" baseline="30000" dirty="0" smtClean="0"/>
              <a:t>2</a:t>
            </a:r>
            <a:r>
              <a:rPr lang="sv-SE" sz="1600" dirty="0" smtClean="0"/>
              <a:t> </a:t>
            </a:r>
            <a:r>
              <a:rPr lang="el-GR" sz="1600" i="1" dirty="0" smtClean="0"/>
              <a:t>Δ</a:t>
            </a:r>
            <a:r>
              <a:rPr lang="sv-SE" sz="1600" i="1" dirty="0" smtClean="0"/>
              <a:t>r</a:t>
            </a:r>
            <a:r>
              <a:rPr lang="sv-SE" sz="1600" dirty="0" smtClean="0"/>
              <a:t> = 16 nm/s</a:t>
            </a:r>
            <a:r>
              <a:rPr lang="sv-SE" sz="1600" baseline="30000" dirty="0" smtClean="0"/>
              <a:t>2</a:t>
            </a:r>
            <a:r>
              <a:rPr lang="sv-SE" sz="1600" dirty="0" smtClean="0"/>
              <a:t>  </a:t>
            </a:r>
            <a:r>
              <a:rPr lang="sv-SE" sz="1600" dirty="0" err="1" smtClean="0"/>
              <a:t>where</a:t>
            </a:r>
            <a:r>
              <a:rPr lang="sv-SE" sz="1600" dirty="0" smtClean="0"/>
              <a:t> </a:t>
            </a:r>
            <a:r>
              <a:rPr lang="sv-SE" sz="1600" i="1" dirty="0" smtClean="0"/>
              <a:t>T</a:t>
            </a:r>
            <a:r>
              <a:rPr lang="sv-SE" sz="1600" dirty="0" smtClean="0"/>
              <a:t> = </a:t>
            </a:r>
            <a:r>
              <a:rPr lang="sv-SE" sz="1600" dirty="0" err="1" smtClean="0"/>
              <a:t>length</a:t>
            </a:r>
            <a:r>
              <a:rPr lang="sv-SE" sz="1600" dirty="0" smtClean="0"/>
              <a:t> of </a:t>
            </a:r>
            <a:r>
              <a:rPr lang="sv-SE" sz="1600" dirty="0" err="1" smtClean="0"/>
              <a:t>sidereal</a:t>
            </a:r>
            <a:r>
              <a:rPr lang="sv-SE" sz="1600" dirty="0" smtClean="0"/>
              <a:t> </a:t>
            </a:r>
            <a:r>
              <a:rPr lang="sv-SE" sz="1600" dirty="0" err="1" smtClean="0"/>
              <a:t>day</a:t>
            </a:r>
            <a:r>
              <a:rPr lang="sv-SE" sz="1600" dirty="0" smtClean="0"/>
              <a:t>.  </a:t>
            </a:r>
            <a:r>
              <a:rPr lang="sv-SE" sz="1600" dirty="0" err="1" smtClean="0"/>
              <a:t>Although</a:t>
            </a:r>
            <a:r>
              <a:rPr lang="sv-SE" sz="1600" dirty="0" smtClean="0"/>
              <a:t> it </a:t>
            </a:r>
            <a:r>
              <a:rPr lang="sv-SE" sz="1600" dirty="0" err="1" smtClean="0"/>
              <a:t>takes</a:t>
            </a:r>
            <a:r>
              <a:rPr lang="sv-SE" sz="1600" dirty="0" smtClean="0"/>
              <a:t> 14 </a:t>
            </a:r>
            <a:r>
              <a:rPr lang="sv-SE" sz="1600" dirty="0" err="1" smtClean="0"/>
              <a:t>months</a:t>
            </a:r>
            <a:r>
              <a:rPr lang="sv-SE" sz="1600" dirty="0" smtClean="0"/>
              <a:t> for </a:t>
            </a:r>
            <a:r>
              <a:rPr lang="sv-SE" sz="1600" dirty="0" err="1" smtClean="0"/>
              <a:t>one</a:t>
            </a:r>
            <a:r>
              <a:rPr lang="sv-SE" sz="1600" dirty="0" smtClean="0"/>
              <a:t> </a:t>
            </a:r>
            <a:r>
              <a:rPr lang="sv-SE" sz="1600" dirty="0" err="1" smtClean="0"/>
              <a:t>cycle</a:t>
            </a:r>
            <a:r>
              <a:rPr lang="sv-SE" sz="1600" dirty="0" smtClean="0"/>
              <a:t>, the </a:t>
            </a:r>
            <a:r>
              <a:rPr lang="sv-SE" sz="1600" dirty="0" err="1" smtClean="0"/>
              <a:t>effect</a:t>
            </a:r>
            <a:r>
              <a:rPr lang="sv-SE" sz="1600" dirty="0" smtClean="0"/>
              <a:t> is </a:t>
            </a:r>
            <a:r>
              <a:rPr lang="sv-SE" sz="1600" dirty="0" err="1" smtClean="0"/>
              <a:t>measurable</a:t>
            </a:r>
            <a:r>
              <a:rPr lang="sv-SE" sz="1600" dirty="0" smtClean="0"/>
              <a:t> as </a:t>
            </a:r>
            <a:r>
              <a:rPr lang="sv-SE" sz="1600" dirty="0" err="1" smtClean="0"/>
              <a:t>we</a:t>
            </a:r>
            <a:r>
              <a:rPr lang="sv-SE" sz="1600" dirty="0" smtClean="0"/>
              <a:t> </a:t>
            </a:r>
            <a:r>
              <a:rPr lang="sv-SE" sz="1600" dirty="0" err="1" smtClean="0"/>
              <a:t>will</a:t>
            </a:r>
            <a:r>
              <a:rPr lang="sv-SE" sz="1600" dirty="0" smtClean="0"/>
              <a:t> </a:t>
            </a:r>
            <a:r>
              <a:rPr lang="sv-SE" sz="1600" dirty="0" err="1" smtClean="0"/>
              <a:t>see</a:t>
            </a:r>
            <a:r>
              <a:rPr lang="sv-SE" sz="1600" dirty="0" smtClean="0"/>
              <a:t>. </a:t>
            </a:r>
            <a:endParaRPr lang="sv-SE" sz="1600" baseline="30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err="1" smtClean="0"/>
              <a:t>Atmospheric</a:t>
            </a:r>
            <a:r>
              <a:rPr lang="sv-SE" dirty="0" smtClean="0"/>
              <a:t> </a:t>
            </a:r>
            <a:r>
              <a:rPr lang="sv-SE" dirty="0" err="1" smtClean="0"/>
              <a:t>effects</a:t>
            </a:r>
            <a:r>
              <a:rPr lang="sv-SE" dirty="0"/>
              <a:t/>
            </a:r>
            <a:br>
              <a:rPr lang="sv-SE" dirty="0"/>
            </a:br>
            <a:r>
              <a:rPr lang="sv-SE" dirty="0" err="1" smtClean="0"/>
              <a:t>mass</a:t>
            </a:r>
            <a:r>
              <a:rPr lang="sv-SE" dirty="0" smtClean="0"/>
              <a:t> </a:t>
            </a:r>
            <a:r>
              <a:rPr lang="sv-SE" dirty="0" err="1" smtClean="0"/>
              <a:t>attraction</a:t>
            </a:r>
            <a:r>
              <a:rPr lang="sv-SE" dirty="0" smtClean="0"/>
              <a:t> and </a:t>
            </a:r>
            <a:r>
              <a:rPr lang="sv-SE" dirty="0" err="1" smtClean="0"/>
              <a:t>loading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2000" dirty="0" smtClean="0"/>
              <a:t>Like under the </a:t>
            </a:r>
            <a:r>
              <a:rPr lang="sv-SE" sz="2000" dirty="0" err="1" smtClean="0"/>
              <a:t>load</a:t>
            </a:r>
            <a:r>
              <a:rPr lang="sv-SE" sz="2000" dirty="0" smtClean="0"/>
              <a:t> of the ocean </a:t>
            </a:r>
            <a:r>
              <a:rPr lang="sv-SE" sz="2000" dirty="0" err="1" smtClean="0"/>
              <a:t>tide</a:t>
            </a:r>
            <a:r>
              <a:rPr lang="sv-SE" sz="2000" dirty="0" smtClean="0"/>
              <a:t>, the </a:t>
            </a:r>
            <a:r>
              <a:rPr lang="sv-SE" sz="2000" dirty="0" err="1" smtClean="0"/>
              <a:t>earth</a:t>
            </a:r>
            <a:r>
              <a:rPr lang="sv-SE" sz="2000" dirty="0" smtClean="0"/>
              <a:t> dips </a:t>
            </a:r>
            <a:r>
              <a:rPr lang="sv-SE" sz="2000" dirty="0" err="1" smtClean="0"/>
              <a:t>also</a:t>
            </a:r>
            <a:r>
              <a:rPr lang="sv-SE" sz="2000" dirty="0" smtClean="0"/>
              <a:t> under the variable </a:t>
            </a:r>
            <a:r>
              <a:rPr lang="sv-SE" sz="2000" dirty="0" err="1" smtClean="0"/>
              <a:t>load</a:t>
            </a:r>
            <a:r>
              <a:rPr lang="sv-SE" sz="2000" dirty="0" smtClean="0"/>
              <a:t> of air pressure. </a:t>
            </a:r>
            <a:r>
              <a:rPr lang="sv-SE" sz="2000" dirty="0" err="1" smtClean="0"/>
              <a:t>However</a:t>
            </a:r>
            <a:r>
              <a:rPr lang="sv-SE" sz="2000" dirty="0" smtClean="0"/>
              <a:t>, the </a:t>
            </a:r>
            <a:r>
              <a:rPr lang="sv-SE" sz="2000" dirty="0" err="1" smtClean="0"/>
              <a:t>mass</a:t>
            </a:r>
            <a:r>
              <a:rPr lang="sv-SE" sz="2000" dirty="0" smtClean="0"/>
              <a:t> of the </a:t>
            </a:r>
            <a:r>
              <a:rPr lang="sv-SE" sz="2000" dirty="0" err="1" smtClean="0"/>
              <a:t>load</a:t>
            </a:r>
            <a:r>
              <a:rPr lang="sv-SE" sz="2000" dirty="0" smtClean="0"/>
              <a:t> is </a:t>
            </a:r>
            <a:r>
              <a:rPr lang="sv-SE" sz="2000" dirty="0" err="1" smtClean="0"/>
              <a:t>distributed</a:t>
            </a:r>
            <a:r>
              <a:rPr lang="sv-SE" sz="2000" dirty="0" smtClean="0"/>
              <a:t> in a </a:t>
            </a:r>
            <a:r>
              <a:rPr lang="sv-SE" sz="2000" dirty="0" err="1" smtClean="0"/>
              <a:t>vertical</a:t>
            </a:r>
            <a:r>
              <a:rPr lang="sv-SE" sz="2000" dirty="0" smtClean="0"/>
              <a:t> </a:t>
            </a:r>
            <a:r>
              <a:rPr lang="sv-SE" sz="2000" dirty="0" err="1" smtClean="0"/>
              <a:t>column</a:t>
            </a:r>
            <a:r>
              <a:rPr lang="sv-SE" sz="2000" dirty="0" smtClean="0"/>
              <a:t>, and </a:t>
            </a:r>
            <a:r>
              <a:rPr lang="sv-SE" sz="2000" dirty="0" err="1" smtClean="0"/>
              <a:t>if</a:t>
            </a:r>
            <a:r>
              <a:rPr lang="sv-SE" sz="2000" dirty="0" smtClean="0"/>
              <a:t> it is </a:t>
            </a:r>
            <a:r>
              <a:rPr lang="sv-SE" sz="2000" dirty="0" err="1" smtClean="0"/>
              <a:t>close</a:t>
            </a:r>
            <a:r>
              <a:rPr lang="sv-SE" sz="2000" dirty="0" smtClean="0"/>
              <a:t> to a gravimeter, the </a:t>
            </a:r>
            <a:r>
              <a:rPr lang="sv-SE" sz="2000" dirty="0" err="1" smtClean="0"/>
              <a:t>masses</a:t>
            </a:r>
            <a:r>
              <a:rPr lang="sv-SE" sz="2000" dirty="0" smtClean="0"/>
              <a:t> at </a:t>
            </a:r>
            <a:r>
              <a:rPr lang="sv-SE" sz="2000" dirty="0" err="1" smtClean="0"/>
              <a:t>height</a:t>
            </a:r>
            <a:r>
              <a:rPr lang="sv-SE" sz="2000" dirty="0" smtClean="0"/>
              <a:t> are </a:t>
            </a:r>
            <a:r>
              <a:rPr lang="sv-SE" sz="2000" dirty="0" err="1" smtClean="0"/>
              <a:t>more</a:t>
            </a:r>
            <a:r>
              <a:rPr lang="sv-SE" sz="2000" dirty="0" smtClean="0"/>
              <a:t> </a:t>
            </a:r>
            <a:r>
              <a:rPr lang="sv-SE" sz="2000" dirty="0" err="1" smtClean="0"/>
              <a:t>efficient</a:t>
            </a:r>
            <a:r>
              <a:rPr lang="sv-SE" sz="2000" dirty="0" smtClean="0"/>
              <a:t> </a:t>
            </a:r>
            <a:r>
              <a:rPr lang="sv-SE" sz="2000" dirty="0" err="1" smtClean="0"/>
              <a:t>than</a:t>
            </a:r>
            <a:r>
              <a:rPr lang="sv-SE" sz="2000" dirty="0" smtClean="0"/>
              <a:t> </a:t>
            </a:r>
            <a:r>
              <a:rPr lang="sv-SE" sz="2000" dirty="0" err="1" smtClean="0"/>
              <a:t>those</a:t>
            </a:r>
            <a:r>
              <a:rPr lang="sv-SE" sz="2000" dirty="0" smtClean="0"/>
              <a:t> </a:t>
            </a:r>
            <a:r>
              <a:rPr lang="sv-SE" sz="2000" dirty="0" err="1" smtClean="0"/>
              <a:t>near</a:t>
            </a:r>
            <a:r>
              <a:rPr lang="sv-SE" sz="2000" dirty="0" smtClean="0"/>
              <a:t> the </a:t>
            </a:r>
            <a:r>
              <a:rPr lang="sv-SE" sz="2000" dirty="0" err="1" smtClean="0"/>
              <a:t>ground</a:t>
            </a:r>
            <a:r>
              <a:rPr lang="sv-SE" sz="2000" dirty="0" smtClean="0"/>
              <a:t> to pull at the gravimeter.</a:t>
            </a:r>
            <a:endParaRPr lang="sv-SE" sz="2000" dirty="0"/>
          </a:p>
        </p:txBody>
      </p:sp>
      <p:pic>
        <p:nvPicPr>
          <p:cNvPr id="4" name="Bildobjekt 3" descr="Img_34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068960"/>
            <a:ext cx="9144000" cy="358444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Hydrodynamic</a:t>
            </a:r>
            <a:r>
              <a:rPr lang="sv-SE" dirty="0" smtClean="0"/>
              <a:t> Loading 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2000" dirty="0" err="1" smtClean="0"/>
              <a:t>Where</a:t>
            </a:r>
            <a:r>
              <a:rPr lang="sv-SE" sz="2000" dirty="0" smtClean="0"/>
              <a:t> air pressure </a:t>
            </a:r>
            <a:r>
              <a:rPr lang="sv-SE" sz="2000" dirty="0" err="1" smtClean="0"/>
              <a:t>acts</a:t>
            </a:r>
            <a:r>
              <a:rPr lang="sv-SE" sz="2000" dirty="0" smtClean="0"/>
              <a:t> on the ocean </a:t>
            </a:r>
            <a:r>
              <a:rPr lang="sv-SE" sz="2000" dirty="0" err="1" smtClean="0"/>
              <a:t>surface</a:t>
            </a:r>
            <a:r>
              <a:rPr lang="sv-SE" sz="2000" dirty="0" smtClean="0"/>
              <a:t>, the water </a:t>
            </a:r>
            <a:r>
              <a:rPr lang="sv-SE" sz="2000" dirty="0" err="1" smtClean="0"/>
              <a:t>adjusts</a:t>
            </a:r>
            <a:r>
              <a:rPr lang="sv-SE" sz="2000" dirty="0" smtClean="0"/>
              <a:t> so that the pressure at the ocean bottom </a:t>
            </a:r>
            <a:r>
              <a:rPr lang="sv-SE" sz="2000" dirty="0" err="1" smtClean="0"/>
              <a:t>remains</a:t>
            </a:r>
            <a:r>
              <a:rPr lang="sv-SE" sz="2000" dirty="0" smtClean="0"/>
              <a:t> </a:t>
            </a:r>
            <a:r>
              <a:rPr lang="sv-SE" sz="2000" dirty="0" err="1" smtClean="0"/>
              <a:t>constant</a:t>
            </a:r>
            <a:r>
              <a:rPr lang="sv-SE" sz="2000" dirty="0" smtClean="0"/>
              <a:t>. This is the </a:t>
            </a:r>
            <a:r>
              <a:rPr lang="sv-SE" sz="2000" dirty="0" err="1" smtClean="0"/>
              <a:t>so-called</a:t>
            </a:r>
            <a:r>
              <a:rPr lang="sv-SE" sz="2000" dirty="0" smtClean="0"/>
              <a:t> </a:t>
            </a:r>
            <a:r>
              <a:rPr lang="sv-SE" sz="2000" dirty="0" err="1" smtClean="0"/>
              <a:t>inverse</a:t>
            </a:r>
            <a:r>
              <a:rPr lang="sv-SE" sz="2000" dirty="0" smtClean="0"/>
              <a:t> barometer </a:t>
            </a:r>
            <a:r>
              <a:rPr lang="sv-SE" sz="2000" dirty="0" err="1" smtClean="0"/>
              <a:t>effect</a:t>
            </a:r>
            <a:r>
              <a:rPr lang="sv-SE" sz="2000" dirty="0" smtClean="0"/>
              <a:t>. So, air pressure </a:t>
            </a:r>
            <a:r>
              <a:rPr lang="sv-SE" sz="2000" dirty="0" err="1" smtClean="0"/>
              <a:t>above</a:t>
            </a:r>
            <a:r>
              <a:rPr lang="sv-SE" sz="2000" dirty="0" smtClean="0"/>
              <a:t> ocean </a:t>
            </a:r>
            <a:r>
              <a:rPr lang="sv-SE" sz="2000" dirty="0" err="1" smtClean="0"/>
              <a:t>would</a:t>
            </a:r>
            <a:r>
              <a:rPr lang="sv-SE" sz="2000" dirty="0" smtClean="0"/>
              <a:t> not </a:t>
            </a:r>
            <a:r>
              <a:rPr lang="sv-SE" sz="2000" dirty="0" err="1" smtClean="0"/>
              <a:t>deform</a:t>
            </a:r>
            <a:r>
              <a:rPr lang="sv-SE" sz="2000" dirty="0" smtClean="0"/>
              <a:t> the </a:t>
            </a:r>
            <a:r>
              <a:rPr lang="sv-SE" sz="2000" dirty="0" err="1" smtClean="0"/>
              <a:t>earth</a:t>
            </a:r>
            <a:r>
              <a:rPr lang="sv-SE" sz="2000" dirty="0" smtClean="0"/>
              <a:t>, </a:t>
            </a:r>
            <a:r>
              <a:rPr lang="sv-SE" sz="2000" dirty="0" err="1" smtClean="0"/>
              <a:t>although</a:t>
            </a:r>
            <a:r>
              <a:rPr lang="sv-SE" sz="2000" dirty="0" smtClean="0"/>
              <a:t> the </a:t>
            </a:r>
            <a:r>
              <a:rPr lang="sv-SE" sz="2000" dirty="0" err="1" smtClean="0"/>
              <a:t>sea</a:t>
            </a:r>
            <a:r>
              <a:rPr lang="sv-SE" sz="2000" dirty="0" smtClean="0"/>
              <a:t> </a:t>
            </a:r>
            <a:r>
              <a:rPr lang="sv-SE" sz="2000" dirty="0" err="1" smtClean="0"/>
              <a:t>level</a:t>
            </a:r>
            <a:r>
              <a:rPr lang="sv-SE" sz="2000" dirty="0" smtClean="0"/>
              <a:t> </a:t>
            </a:r>
            <a:r>
              <a:rPr lang="sv-SE" sz="2000" dirty="0" err="1" smtClean="0"/>
              <a:t>would</a:t>
            </a:r>
            <a:r>
              <a:rPr lang="sv-SE" sz="2000" dirty="0" smtClean="0"/>
              <a:t> </a:t>
            </a:r>
            <a:r>
              <a:rPr lang="sv-SE" sz="2000" dirty="0" err="1" smtClean="0"/>
              <a:t>change</a:t>
            </a:r>
            <a:r>
              <a:rPr lang="sv-SE" sz="2000" dirty="0" smtClean="0"/>
              <a:t>. </a:t>
            </a:r>
          </a:p>
          <a:p>
            <a:pPr>
              <a:buNone/>
            </a:pPr>
            <a:endParaRPr lang="sv-SE" sz="2000" dirty="0" smtClean="0"/>
          </a:p>
          <a:p>
            <a:r>
              <a:rPr lang="sv-SE" sz="2000" dirty="0" err="1" smtClean="0"/>
              <a:t>However</a:t>
            </a:r>
            <a:r>
              <a:rPr lang="sv-SE" sz="2000" dirty="0" smtClean="0"/>
              <a:t> the ocean </a:t>
            </a:r>
            <a:r>
              <a:rPr lang="sv-SE" sz="2000" dirty="0" err="1" smtClean="0"/>
              <a:t>needs</a:t>
            </a:r>
            <a:r>
              <a:rPr lang="sv-SE" sz="2000" dirty="0" smtClean="0"/>
              <a:t> time to </a:t>
            </a:r>
            <a:r>
              <a:rPr lang="sv-SE" sz="2000" dirty="0" err="1" smtClean="0"/>
              <a:t>adjust</a:t>
            </a:r>
            <a:r>
              <a:rPr lang="sv-SE" sz="2000" dirty="0" smtClean="0"/>
              <a:t>. The </a:t>
            </a:r>
            <a:r>
              <a:rPr lang="sv-SE" sz="2000" dirty="0" err="1" smtClean="0"/>
              <a:t>shallower</a:t>
            </a:r>
            <a:r>
              <a:rPr lang="sv-SE" sz="2000" dirty="0" smtClean="0"/>
              <a:t> the water and the </a:t>
            </a:r>
            <a:r>
              <a:rPr lang="sv-SE" sz="2000" dirty="0" err="1" smtClean="0"/>
              <a:t>narrower</a:t>
            </a:r>
            <a:r>
              <a:rPr lang="sv-SE" sz="2000" dirty="0" smtClean="0"/>
              <a:t> the straights, the </a:t>
            </a:r>
            <a:r>
              <a:rPr lang="sv-SE" sz="2000" dirty="0" err="1" smtClean="0"/>
              <a:t>longer</a:t>
            </a:r>
            <a:r>
              <a:rPr lang="sv-SE" sz="2000" dirty="0" smtClean="0"/>
              <a:t> is the time for </a:t>
            </a:r>
            <a:r>
              <a:rPr lang="sv-SE" sz="2000" dirty="0" err="1" smtClean="0"/>
              <a:t>adjustment</a:t>
            </a:r>
            <a:r>
              <a:rPr lang="sv-SE" sz="2000" dirty="0" smtClean="0"/>
              <a:t>.  </a:t>
            </a:r>
          </a:p>
          <a:p>
            <a:pPr>
              <a:buNone/>
            </a:pPr>
            <a:endParaRPr lang="sv-SE" sz="2000" dirty="0" smtClean="0"/>
          </a:p>
          <a:p>
            <a:r>
              <a:rPr lang="sv-SE" sz="2000" dirty="0" err="1" smtClean="0"/>
              <a:t>Wind</a:t>
            </a:r>
            <a:r>
              <a:rPr lang="sv-SE" sz="2000" dirty="0" smtClean="0"/>
              <a:t> </a:t>
            </a:r>
            <a:r>
              <a:rPr lang="sv-SE" sz="2000" dirty="0" err="1" smtClean="0"/>
              <a:t>fields</a:t>
            </a:r>
            <a:r>
              <a:rPr lang="sv-SE" sz="2000" dirty="0" smtClean="0"/>
              <a:t> and fast </a:t>
            </a:r>
            <a:r>
              <a:rPr lang="sv-SE" sz="2000" dirty="0" err="1" smtClean="0"/>
              <a:t>travelling</a:t>
            </a:r>
            <a:r>
              <a:rPr lang="sv-SE" sz="2000" dirty="0" smtClean="0"/>
              <a:t> </a:t>
            </a:r>
            <a:r>
              <a:rPr lang="sv-SE" sz="2000" dirty="0" err="1" smtClean="0"/>
              <a:t>low-pressure</a:t>
            </a:r>
            <a:r>
              <a:rPr lang="sv-SE" sz="2000" dirty="0" smtClean="0"/>
              <a:t> systems </a:t>
            </a:r>
            <a:r>
              <a:rPr lang="sv-SE" sz="2000" dirty="0" err="1" smtClean="0"/>
              <a:t>excite</a:t>
            </a:r>
            <a:r>
              <a:rPr lang="sv-SE" sz="2000" dirty="0" smtClean="0"/>
              <a:t> oscillations in </a:t>
            </a:r>
            <a:r>
              <a:rPr lang="sv-SE" sz="2000" dirty="0" err="1" smtClean="0"/>
              <a:t>basins</a:t>
            </a:r>
            <a:r>
              <a:rPr lang="sv-SE" sz="2000" dirty="0" smtClean="0"/>
              <a:t> and pile up water at the </a:t>
            </a:r>
            <a:r>
              <a:rPr lang="sv-SE" sz="2000" dirty="0" err="1" smtClean="0"/>
              <a:t>coast</a:t>
            </a:r>
            <a:r>
              <a:rPr lang="sv-SE" sz="2000" dirty="0" smtClean="0"/>
              <a:t>. </a:t>
            </a:r>
          </a:p>
          <a:p>
            <a:r>
              <a:rPr lang="sv-SE" sz="2000" dirty="0" err="1" smtClean="0"/>
              <a:t>Thus</a:t>
            </a:r>
            <a:r>
              <a:rPr lang="sv-SE" sz="2000" dirty="0" smtClean="0"/>
              <a:t>, </a:t>
            </a:r>
            <a:r>
              <a:rPr lang="sv-SE" sz="2000" dirty="0" err="1" smtClean="0"/>
              <a:t>near</a:t>
            </a:r>
            <a:r>
              <a:rPr lang="sv-SE" sz="2000" dirty="0" smtClean="0"/>
              <a:t> the </a:t>
            </a:r>
            <a:r>
              <a:rPr lang="sv-SE" sz="2000" dirty="0" err="1" smtClean="0"/>
              <a:t>shores</a:t>
            </a:r>
            <a:r>
              <a:rPr lang="sv-SE" sz="2000" dirty="0" smtClean="0"/>
              <a:t> of </a:t>
            </a:r>
            <a:r>
              <a:rPr lang="sv-SE" sz="2000" dirty="0" err="1" smtClean="0"/>
              <a:t>shallow</a:t>
            </a:r>
            <a:r>
              <a:rPr lang="sv-SE" sz="2000" dirty="0" smtClean="0"/>
              <a:t>, </a:t>
            </a:r>
            <a:r>
              <a:rPr lang="sv-SE" sz="2000" dirty="0" err="1" smtClean="0"/>
              <a:t>semi-enclosed</a:t>
            </a:r>
            <a:r>
              <a:rPr lang="sv-SE" sz="2000" dirty="0" smtClean="0"/>
              <a:t> </a:t>
            </a:r>
            <a:r>
              <a:rPr lang="sv-SE" sz="2000" dirty="0" err="1" smtClean="0"/>
              <a:t>basins</a:t>
            </a:r>
            <a:r>
              <a:rPr lang="sv-SE" sz="2000" dirty="0" smtClean="0"/>
              <a:t> the </a:t>
            </a:r>
            <a:r>
              <a:rPr lang="sv-SE" sz="2000" dirty="0" err="1" smtClean="0"/>
              <a:t>sea</a:t>
            </a:r>
            <a:r>
              <a:rPr lang="sv-SE" sz="2000" dirty="0" smtClean="0"/>
              <a:t> </a:t>
            </a:r>
            <a:r>
              <a:rPr lang="sv-SE" sz="2000" dirty="0" err="1" smtClean="0"/>
              <a:t>level</a:t>
            </a:r>
            <a:r>
              <a:rPr lang="sv-SE" sz="2000" dirty="0" smtClean="0"/>
              <a:t> is in </a:t>
            </a:r>
            <a:r>
              <a:rPr lang="sv-SE" sz="2000" dirty="0" err="1" smtClean="0"/>
              <a:t>hydrostatic</a:t>
            </a:r>
            <a:r>
              <a:rPr lang="sv-SE" sz="2000" dirty="0" smtClean="0"/>
              <a:t> </a:t>
            </a:r>
            <a:r>
              <a:rPr lang="sv-SE" sz="2000" dirty="0" err="1" smtClean="0"/>
              <a:t>balance</a:t>
            </a:r>
            <a:r>
              <a:rPr lang="sv-SE" sz="2000" dirty="0" smtClean="0"/>
              <a:t> </a:t>
            </a:r>
            <a:r>
              <a:rPr lang="sv-SE" sz="2000" dirty="0" err="1" smtClean="0"/>
              <a:t>only</a:t>
            </a:r>
            <a:r>
              <a:rPr lang="sv-SE" sz="2000" dirty="0" smtClean="0"/>
              <a:t> on the time </a:t>
            </a:r>
            <a:r>
              <a:rPr lang="sv-SE" sz="2000" dirty="0" err="1" smtClean="0"/>
              <a:t>scale</a:t>
            </a:r>
            <a:r>
              <a:rPr lang="sv-SE" sz="2000" dirty="0" smtClean="0"/>
              <a:t> of </a:t>
            </a:r>
            <a:r>
              <a:rPr lang="sv-SE" sz="2000" dirty="0" err="1" smtClean="0"/>
              <a:t>days</a:t>
            </a:r>
            <a:r>
              <a:rPr lang="sv-SE" sz="2000" dirty="0" smtClean="0"/>
              <a:t> to </a:t>
            </a:r>
            <a:r>
              <a:rPr lang="sv-SE" sz="2000" dirty="0" err="1" smtClean="0"/>
              <a:t>weeks</a:t>
            </a:r>
            <a:r>
              <a:rPr lang="sv-SE" sz="2000" dirty="0" smtClean="0"/>
              <a:t>. The </a:t>
            </a:r>
            <a:r>
              <a:rPr lang="sv-SE" sz="2000" dirty="0" err="1" smtClean="0"/>
              <a:t>misadjustment</a:t>
            </a:r>
            <a:r>
              <a:rPr lang="sv-SE" sz="2000" dirty="0" smtClean="0"/>
              <a:t> </a:t>
            </a:r>
            <a:r>
              <a:rPr lang="sv-SE" sz="2000" dirty="0" err="1" smtClean="0"/>
              <a:t>causes</a:t>
            </a:r>
            <a:r>
              <a:rPr lang="sv-SE" sz="2000" dirty="0" smtClean="0"/>
              <a:t> </a:t>
            </a:r>
            <a:r>
              <a:rPr lang="sv-SE" sz="2000" dirty="0" err="1" smtClean="0"/>
              <a:t>loading</a:t>
            </a:r>
            <a:r>
              <a:rPr lang="sv-SE" sz="2000" dirty="0" smtClean="0"/>
              <a:t> and </a:t>
            </a:r>
            <a:r>
              <a:rPr lang="sv-SE" sz="2000" dirty="0" err="1" smtClean="0"/>
              <a:t>mass</a:t>
            </a:r>
            <a:r>
              <a:rPr lang="sv-SE" sz="2000" dirty="0" smtClean="0"/>
              <a:t> </a:t>
            </a:r>
            <a:r>
              <a:rPr lang="sv-SE" sz="2000" dirty="0" err="1" smtClean="0"/>
              <a:t>attraction</a:t>
            </a:r>
            <a:r>
              <a:rPr lang="sv-SE" sz="2000" dirty="0" smtClean="0"/>
              <a:t>. </a:t>
            </a:r>
            <a:endParaRPr lang="sv-SE" sz="20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Ground</a:t>
            </a:r>
            <a:r>
              <a:rPr lang="sv-SE" dirty="0" smtClean="0"/>
              <a:t> water and </a:t>
            </a:r>
            <a:r>
              <a:rPr lang="sv-SE" dirty="0" err="1" smtClean="0"/>
              <a:t>biosphere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v-SE" sz="2000" dirty="0" smtClean="0"/>
              <a:t>Variable </a:t>
            </a:r>
            <a:r>
              <a:rPr lang="sv-SE" sz="2000" dirty="0" err="1" smtClean="0"/>
              <a:t>ground</a:t>
            </a:r>
            <a:r>
              <a:rPr lang="sv-SE" sz="2000" dirty="0" smtClean="0"/>
              <a:t> water </a:t>
            </a:r>
            <a:r>
              <a:rPr lang="sv-SE" sz="2000" dirty="0" err="1" smtClean="0"/>
              <a:t>masses</a:t>
            </a:r>
            <a:r>
              <a:rPr lang="sv-SE" sz="2000" dirty="0" smtClean="0"/>
              <a:t> and the water </a:t>
            </a:r>
            <a:r>
              <a:rPr lang="sv-SE" sz="2000" dirty="0" err="1" smtClean="0"/>
              <a:t>cycle</a:t>
            </a:r>
            <a:r>
              <a:rPr lang="sv-SE" sz="2000" dirty="0" smtClean="0"/>
              <a:t> in the </a:t>
            </a:r>
            <a:r>
              <a:rPr lang="sv-SE" sz="2000" dirty="0" err="1" smtClean="0"/>
              <a:t>biosphere</a:t>
            </a:r>
            <a:r>
              <a:rPr lang="sv-SE" sz="2000" dirty="0" smtClean="0"/>
              <a:t> </a:t>
            </a:r>
            <a:r>
              <a:rPr lang="sv-SE" sz="2000" dirty="0" err="1" smtClean="0"/>
              <a:t>can</a:t>
            </a:r>
            <a:r>
              <a:rPr lang="sv-SE" sz="2000" dirty="0" smtClean="0"/>
              <a:t> </a:t>
            </a:r>
            <a:r>
              <a:rPr lang="sv-SE" sz="2000" dirty="0" err="1" smtClean="0"/>
              <a:t>imply</a:t>
            </a:r>
            <a:r>
              <a:rPr lang="sv-SE" sz="2000" dirty="0" smtClean="0"/>
              <a:t> </a:t>
            </a:r>
            <a:r>
              <a:rPr lang="sv-SE" sz="2000" dirty="0" err="1" smtClean="0"/>
              <a:t>mass</a:t>
            </a:r>
            <a:r>
              <a:rPr lang="sv-SE" sz="2000" dirty="0" smtClean="0"/>
              <a:t> </a:t>
            </a:r>
            <a:r>
              <a:rPr lang="sv-SE" sz="2000" dirty="0" err="1" smtClean="0"/>
              <a:t>changes</a:t>
            </a:r>
            <a:r>
              <a:rPr lang="sv-SE" sz="2000" dirty="0" smtClean="0"/>
              <a:t> in the </a:t>
            </a:r>
            <a:r>
              <a:rPr lang="sv-SE" sz="2000" dirty="0" err="1" smtClean="0"/>
              <a:t>very</a:t>
            </a:r>
            <a:r>
              <a:rPr lang="sv-SE" sz="2000" dirty="0" smtClean="0"/>
              <a:t> </a:t>
            </a:r>
            <a:r>
              <a:rPr lang="sv-SE" sz="2000" dirty="0" err="1" smtClean="0"/>
              <a:t>near</a:t>
            </a:r>
            <a:r>
              <a:rPr lang="sv-SE" sz="2000" dirty="0" smtClean="0"/>
              <a:t> </a:t>
            </a:r>
            <a:r>
              <a:rPr lang="sv-SE" sz="2000" dirty="0" err="1" smtClean="0"/>
              <a:t>environment</a:t>
            </a:r>
            <a:r>
              <a:rPr lang="sv-SE" sz="2000" dirty="0" smtClean="0"/>
              <a:t> of a gravimeter station. </a:t>
            </a:r>
            <a:r>
              <a:rPr lang="sv-SE" sz="2000" dirty="0" err="1" smtClean="0"/>
              <a:t>Especially</a:t>
            </a:r>
            <a:r>
              <a:rPr lang="sv-SE" sz="2000" dirty="0" smtClean="0"/>
              <a:t> </a:t>
            </a:r>
            <a:r>
              <a:rPr lang="sv-SE" sz="2000" dirty="0" err="1" smtClean="0"/>
              <a:t>ground</a:t>
            </a:r>
            <a:r>
              <a:rPr lang="sv-SE" sz="2000" dirty="0" smtClean="0"/>
              <a:t> water presents a </a:t>
            </a:r>
            <a:r>
              <a:rPr lang="sv-SE" sz="2000" dirty="0" err="1" smtClean="0"/>
              <a:t>serious</a:t>
            </a:r>
            <a:r>
              <a:rPr lang="sv-SE" sz="2000" dirty="0" smtClean="0"/>
              <a:t> problem </a:t>
            </a:r>
            <a:r>
              <a:rPr lang="sv-SE" sz="2000" dirty="0" err="1" smtClean="0"/>
              <a:t>if</a:t>
            </a:r>
            <a:r>
              <a:rPr lang="sv-SE" sz="2000" dirty="0" smtClean="0"/>
              <a:t> </a:t>
            </a:r>
            <a:r>
              <a:rPr lang="sv-SE" sz="2000" dirty="0" err="1" smtClean="0"/>
              <a:t>hydrology</a:t>
            </a:r>
            <a:r>
              <a:rPr lang="sv-SE" sz="2000" dirty="0" smtClean="0"/>
              <a:t> is </a:t>
            </a:r>
            <a:r>
              <a:rPr lang="sv-SE" sz="2000" dirty="0" err="1" smtClean="0"/>
              <a:t>considered</a:t>
            </a:r>
            <a:r>
              <a:rPr lang="sv-SE" sz="2000" dirty="0" smtClean="0"/>
              <a:t> a </a:t>
            </a:r>
            <a:r>
              <a:rPr lang="sv-SE" sz="2000" dirty="0" err="1" smtClean="0"/>
              <a:t>source</a:t>
            </a:r>
            <a:r>
              <a:rPr lang="sv-SE" sz="2000" dirty="0" smtClean="0"/>
              <a:t> of </a:t>
            </a:r>
            <a:r>
              <a:rPr lang="sv-SE" sz="2000" dirty="0" err="1" smtClean="0"/>
              <a:t>noise</a:t>
            </a:r>
            <a:r>
              <a:rPr lang="sv-SE" sz="2000" dirty="0" smtClean="0"/>
              <a:t> (</a:t>
            </a:r>
            <a:r>
              <a:rPr lang="sv-SE" sz="2000" dirty="0" err="1" smtClean="0"/>
              <a:t>while</a:t>
            </a:r>
            <a:r>
              <a:rPr lang="sv-SE" sz="2000" dirty="0" smtClean="0"/>
              <a:t> the </a:t>
            </a:r>
            <a:r>
              <a:rPr lang="sv-SE" sz="2000" dirty="0" err="1" smtClean="0"/>
              <a:t>measurement</a:t>
            </a:r>
            <a:r>
              <a:rPr lang="sv-SE" sz="2000" dirty="0" smtClean="0"/>
              <a:t> of </a:t>
            </a:r>
            <a:r>
              <a:rPr lang="sv-SE" sz="2000" dirty="0" err="1" smtClean="0"/>
              <a:t>ground</a:t>
            </a:r>
            <a:r>
              <a:rPr lang="sv-SE" sz="2000" dirty="0" smtClean="0"/>
              <a:t> water variations with a gravimeter is a </a:t>
            </a:r>
            <a:r>
              <a:rPr lang="sv-SE" sz="2000" dirty="0" err="1" smtClean="0"/>
              <a:t>clumsy</a:t>
            </a:r>
            <a:r>
              <a:rPr lang="sv-SE" sz="2000" dirty="0" smtClean="0"/>
              <a:t> and </a:t>
            </a:r>
            <a:r>
              <a:rPr lang="sv-SE" sz="2000" dirty="0" err="1" smtClean="0"/>
              <a:t>expensive</a:t>
            </a:r>
            <a:r>
              <a:rPr lang="sv-SE" sz="2000" dirty="0" smtClean="0"/>
              <a:t> </a:t>
            </a:r>
            <a:r>
              <a:rPr lang="sv-SE" sz="2000" dirty="0" err="1" smtClean="0"/>
              <a:t>method</a:t>
            </a:r>
            <a:r>
              <a:rPr lang="sv-SE" sz="2000" dirty="0" smtClean="0"/>
              <a:t>) .</a:t>
            </a:r>
          </a:p>
          <a:p>
            <a:endParaRPr lang="sv-SE" sz="2000" dirty="0"/>
          </a:p>
          <a:p>
            <a:r>
              <a:rPr lang="sv-SE" sz="2000" dirty="0" smtClean="0"/>
              <a:t>The gravimeter </a:t>
            </a:r>
            <a:r>
              <a:rPr lang="sv-SE" sz="2000" dirty="0" err="1" smtClean="0"/>
              <a:t>lab</a:t>
            </a:r>
            <a:r>
              <a:rPr lang="sv-SE" sz="2000" dirty="0" smtClean="0"/>
              <a:t> at Onsala is </a:t>
            </a:r>
            <a:r>
              <a:rPr lang="sv-SE" sz="2000" dirty="0" err="1" smtClean="0"/>
              <a:t>situated</a:t>
            </a:r>
            <a:r>
              <a:rPr lang="sv-SE" sz="2000" dirty="0" smtClean="0"/>
              <a:t> on </a:t>
            </a:r>
            <a:r>
              <a:rPr lang="sv-SE" sz="2000" dirty="0" err="1" smtClean="0"/>
              <a:t>crystalline</a:t>
            </a:r>
            <a:r>
              <a:rPr lang="sv-SE" sz="2000" dirty="0" smtClean="0"/>
              <a:t> </a:t>
            </a:r>
            <a:r>
              <a:rPr lang="sv-SE" sz="2000" dirty="0" err="1" smtClean="0"/>
              <a:t>bedrock</a:t>
            </a:r>
            <a:r>
              <a:rPr lang="sv-SE" sz="2000" dirty="0" smtClean="0"/>
              <a:t>, </a:t>
            </a:r>
            <a:r>
              <a:rPr lang="sv-SE" sz="2000" dirty="0" err="1" smtClean="0"/>
              <a:t>which</a:t>
            </a:r>
            <a:r>
              <a:rPr lang="sv-SE" sz="2000" dirty="0" smtClean="0"/>
              <a:t> is </a:t>
            </a:r>
            <a:r>
              <a:rPr lang="sv-SE" sz="2000" dirty="0" err="1" smtClean="0"/>
              <a:t>expected</a:t>
            </a:r>
            <a:r>
              <a:rPr lang="sv-SE" sz="2000" dirty="0" smtClean="0"/>
              <a:t> to </a:t>
            </a:r>
            <a:r>
              <a:rPr lang="sv-SE" sz="2000" dirty="0" err="1" smtClean="0"/>
              <a:t>host</a:t>
            </a:r>
            <a:r>
              <a:rPr lang="sv-SE" sz="2000" dirty="0" smtClean="0"/>
              <a:t> small water </a:t>
            </a:r>
            <a:r>
              <a:rPr lang="sv-SE" sz="2000" dirty="0" err="1" smtClean="0"/>
              <a:t>masses</a:t>
            </a:r>
            <a:r>
              <a:rPr lang="sv-SE" sz="2000" dirty="0" smtClean="0"/>
              <a:t>. </a:t>
            </a:r>
            <a:r>
              <a:rPr lang="sv-SE" sz="2000" dirty="0" err="1" smtClean="0"/>
              <a:t>Precautions</a:t>
            </a:r>
            <a:r>
              <a:rPr lang="sv-SE" sz="2000" dirty="0" smtClean="0"/>
              <a:t> </a:t>
            </a:r>
            <a:r>
              <a:rPr lang="sv-SE" sz="2000" dirty="0" err="1" smtClean="0"/>
              <a:t>during</a:t>
            </a:r>
            <a:r>
              <a:rPr lang="sv-SE" sz="2000" dirty="0" smtClean="0"/>
              <a:t> </a:t>
            </a:r>
            <a:r>
              <a:rPr lang="sv-SE" sz="2000" dirty="0" err="1" smtClean="0"/>
              <a:t>construction</a:t>
            </a:r>
            <a:r>
              <a:rPr lang="sv-SE" sz="2000" dirty="0" smtClean="0"/>
              <a:t> </a:t>
            </a:r>
            <a:r>
              <a:rPr lang="sv-SE" sz="2000" dirty="0" err="1" smtClean="0"/>
              <a:t>prevent</a:t>
            </a:r>
            <a:r>
              <a:rPr lang="sv-SE" sz="2000" dirty="0" smtClean="0"/>
              <a:t> the </a:t>
            </a:r>
            <a:r>
              <a:rPr lang="sv-SE" sz="2000" dirty="0" err="1" smtClean="0"/>
              <a:t>accumulation</a:t>
            </a:r>
            <a:r>
              <a:rPr lang="sv-SE" sz="2000" dirty="0" smtClean="0"/>
              <a:t> of </a:t>
            </a:r>
            <a:r>
              <a:rPr lang="sv-SE" sz="2000" dirty="0" err="1" smtClean="0"/>
              <a:t>rain</a:t>
            </a:r>
            <a:r>
              <a:rPr lang="sv-SE" sz="2000" dirty="0" smtClean="0"/>
              <a:t> water. It is </a:t>
            </a:r>
            <a:r>
              <a:rPr lang="sv-SE" sz="2000" dirty="0" err="1" smtClean="0"/>
              <a:t>collected</a:t>
            </a:r>
            <a:r>
              <a:rPr lang="sv-SE" sz="2000" dirty="0" smtClean="0"/>
              <a:t> in an underground pond and </a:t>
            </a:r>
            <a:r>
              <a:rPr lang="sv-SE" sz="2000" dirty="0" err="1" smtClean="0"/>
              <a:t>pumped</a:t>
            </a:r>
            <a:r>
              <a:rPr lang="sv-SE" sz="2000" dirty="0" smtClean="0"/>
              <a:t> </a:t>
            </a:r>
            <a:r>
              <a:rPr lang="sv-SE" sz="2000" dirty="0" err="1" smtClean="0"/>
              <a:t>away</a:t>
            </a:r>
            <a:r>
              <a:rPr lang="sv-SE" sz="2000" dirty="0" smtClean="0"/>
              <a:t> by </a:t>
            </a:r>
            <a:r>
              <a:rPr lang="sv-SE" sz="2000" dirty="0" err="1" smtClean="0"/>
              <a:t>controlling</a:t>
            </a:r>
            <a:r>
              <a:rPr lang="sv-SE" sz="2000" dirty="0" smtClean="0"/>
              <a:t> a </a:t>
            </a:r>
            <a:r>
              <a:rPr lang="sv-SE" sz="2000" dirty="0" err="1" smtClean="0"/>
              <a:t>constant</a:t>
            </a:r>
            <a:r>
              <a:rPr lang="sv-SE" sz="2000" dirty="0" smtClean="0"/>
              <a:t> water </a:t>
            </a:r>
            <a:r>
              <a:rPr lang="sv-SE" sz="2000" dirty="0" err="1" smtClean="0"/>
              <a:t>level</a:t>
            </a:r>
            <a:r>
              <a:rPr lang="sv-SE" sz="2000" dirty="0" smtClean="0"/>
              <a:t> in the pond. </a:t>
            </a:r>
          </a:p>
          <a:p>
            <a:endParaRPr lang="sv-SE" sz="2000" dirty="0"/>
          </a:p>
          <a:p>
            <a:r>
              <a:rPr lang="sv-SE" sz="2000" dirty="0" err="1" smtClean="0"/>
              <a:t>However</a:t>
            </a:r>
            <a:r>
              <a:rPr lang="sv-SE" sz="2000" dirty="0" smtClean="0"/>
              <a:t>, the </a:t>
            </a:r>
            <a:r>
              <a:rPr lang="sv-SE" sz="2000" dirty="0" err="1" smtClean="0"/>
              <a:t>forest</a:t>
            </a:r>
            <a:r>
              <a:rPr lang="sv-SE" sz="2000" dirty="0" smtClean="0"/>
              <a:t> (</a:t>
            </a:r>
            <a:r>
              <a:rPr lang="sv-SE" sz="2000" dirty="0" err="1" smtClean="0"/>
              <a:t>trees</a:t>
            </a:r>
            <a:r>
              <a:rPr lang="sv-SE" sz="2000" dirty="0" smtClean="0"/>
              <a:t>, undervegetation, </a:t>
            </a:r>
            <a:r>
              <a:rPr lang="sv-SE" sz="2000" dirty="0" err="1" smtClean="0"/>
              <a:t>soil</a:t>
            </a:r>
            <a:r>
              <a:rPr lang="sv-SE" sz="2000" dirty="0" smtClean="0"/>
              <a:t>) on the </a:t>
            </a:r>
            <a:r>
              <a:rPr lang="sv-SE" sz="2000" dirty="0" err="1" smtClean="0"/>
              <a:t>neighbour</a:t>
            </a:r>
            <a:r>
              <a:rPr lang="sv-SE" sz="2000" dirty="0" smtClean="0"/>
              <a:t> </a:t>
            </a:r>
            <a:r>
              <a:rPr lang="sv-SE" sz="2000" dirty="0" err="1" smtClean="0"/>
              <a:t>ground</a:t>
            </a:r>
            <a:r>
              <a:rPr lang="sv-SE" sz="2000" dirty="0" smtClean="0"/>
              <a:t> is </a:t>
            </a:r>
            <a:r>
              <a:rPr lang="sv-SE" sz="2000" dirty="0" err="1" smtClean="0"/>
              <a:t>out</a:t>
            </a:r>
            <a:r>
              <a:rPr lang="sv-SE" sz="2000" dirty="0" smtClean="0"/>
              <a:t> of the </a:t>
            </a:r>
            <a:r>
              <a:rPr lang="sv-SE" sz="2000" dirty="0" err="1" smtClean="0"/>
              <a:t>observatory’s</a:t>
            </a:r>
            <a:r>
              <a:rPr lang="sv-SE" sz="2000" dirty="0" smtClean="0"/>
              <a:t> </a:t>
            </a:r>
            <a:r>
              <a:rPr lang="sv-SE" sz="2000" dirty="0" err="1" smtClean="0"/>
              <a:t>control</a:t>
            </a:r>
            <a:r>
              <a:rPr lang="sv-SE" sz="2000" dirty="0" smtClean="0"/>
              <a:t>. </a:t>
            </a:r>
            <a:r>
              <a:rPr lang="sv-SE" sz="2000" dirty="0" err="1" smtClean="0"/>
              <a:t>Here</a:t>
            </a:r>
            <a:r>
              <a:rPr lang="sv-SE" sz="2000" dirty="0" smtClean="0"/>
              <a:t>, </a:t>
            </a:r>
            <a:r>
              <a:rPr lang="sv-SE" sz="2000" dirty="0" err="1" smtClean="0"/>
              <a:t>we</a:t>
            </a:r>
            <a:r>
              <a:rPr lang="sv-SE" sz="2000" dirty="0" smtClean="0"/>
              <a:t> </a:t>
            </a:r>
            <a:r>
              <a:rPr lang="sv-SE" sz="2000" dirty="0" err="1" smtClean="0"/>
              <a:t>will</a:t>
            </a:r>
            <a:r>
              <a:rPr lang="sv-SE" sz="2000" dirty="0" smtClean="0"/>
              <a:t> </a:t>
            </a:r>
            <a:r>
              <a:rPr lang="sv-SE" sz="2000" dirty="0" err="1" smtClean="0"/>
              <a:t>have</a:t>
            </a:r>
            <a:r>
              <a:rPr lang="sv-SE" sz="2000" dirty="0" smtClean="0"/>
              <a:t> to deal with </a:t>
            </a:r>
            <a:r>
              <a:rPr lang="sv-SE" sz="2000" dirty="0" err="1" smtClean="0"/>
              <a:t>seasonal</a:t>
            </a:r>
            <a:r>
              <a:rPr lang="sv-SE" sz="2000" dirty="0" smtClean="0"/>
              <a:t> perturbations </a:t>
            </a:r>
            <a:r>
              <a:rPr lang="sv-SE" sz="2000" dirty="0" err="1" smtClean="0"/>
              <a:t>due</a:t>
            </a:r>
            <a:r>
              <a:rPr lang="sv-SE" sz="2000" dirty="0" smtClean="0"/>
              <a:t> </a:t>
            </a:r>
            <a:r>
              <a:rPr lang="sv-SE" sz="2000" dirty="0" err="1" smtClean="0"/>
              <a:t>mostly</a:t>
            </a:r>
            <a:r>
              <a:rPr lang="sv-SE" sz="2000" dirty="0" smtClean="0"/>
              <a:t> to the vegetation.   </a:t>
            </a:r>
            <a:endParaRPr lang="sv-SE" sz="20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Instrument</a:t>
            </a:r>
            <a:br>
              <a:rPr lang="sv-SE" dirty="0" smtClean="0"/>
            </a:br>
            <a:r>
              <a:rPr lang="sv-SE" dirty="0" smtClean="0"/>
              <a:t>GWR (</a:t>
            </a:r>
            <a:r>
              <a:rPr lang="sv-SE" dirty="0" err="1" smtClean="0"/>
              <a:t>Goodkind</a:t>
            </a:r>
            <a:r>
              <a:rPr lang="sv-SE" dirty="0" smtClean="0"/>
              <a:t> &amp; </a:t>
            </a:r>
            <a:r>
              <a:rPr lang="sv-SE" dirty="0" err="1" smtClean="0"/>
              <a:t>Warburton</a:t>
            </a:r>
            <a:r>
              <a:rPr lang="sv-SE" dirty="0" smtClean="0"/>
              <a:t>, San Diego, Cal.)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/>
          <a:lstStyle/>
          <a:p>
            <a:r>
              <a:rPr lang="sv-SE" dirty="0" err="1" smtClean="0"/>
              <a:t>Principle</a:t>
            </a:r>
            <a:endParaRPr lang="sv-SE" dirty="0" smtClean="0"/>
          </a:p>
          <a:p>
            <a:r>
              <a:rPr lang="sv-SE" dirty="0" smtClean="0"/>
              <a:t>Features</a:t>
            </a:r>
          </a:p>
          <a:p>
            <a:r>
              <a:rPr lang="sv-SE" dirty="0" smtClean="0"/>
              <a:t>Sensor Drift</a:t>
            </a:r>
          </a:p>
          <a:p>
            <a:r>
              <a:rPr lang="sv-SE" dirty="0" err="1" smtClean="0"/>
              <a:t>Signal-to-noise</a:t>
            </a:r>
            <a:endParaRPr lang="sv-SE" dirty="0"/>
          </a:p>
        </p:txBody>
      </p:sp>
      <p:pic>
        <p:nvPicPr>
          <p:cNvPr id="4" name="Platshållare för innehåll 3" descr="Grav0908 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8144" y="1556792"/>
            <a:ext cx="3017309" cy="452596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3" descr="Grav0908_007_en_s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476672"/>
            <a:ext cx="6581588" cy="6010779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Basic </a:t>
            </a:r>
            <a:r>
              <a:rPr lang="sv-SE" dirty="0" err="1" smtClean="0"/>
              <a:t>facts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92500" lnSpcReduction="20000"/>
          </a:bodyPr>
          <a:lstStyle/>
          <a:p>
            <a:r>
              <a:rPr lang="sv-SE" sz="2000" b="1" dirty="0" err="1" smtClean="0"/>
              <a:t>Big-</a:t>
            </a:r>
            <a:r>
              <a:rPr lang="sv-SE" sz="2000" b="1" i="1" dirty="0" err="1" smtClean="0"/>
              <a:t>G</a:t>
            </a:r>
            <a:r>
              <a:rPr lang="sv-SE" sz="2000" b="1" dirty="0" smtClean="0"/>
              <a:t>:      </a:t>
            </a:r>
            <a:r>
              <a:rPr lang="sv-SE" sz="2000" dirty="0" err="1" smtClean="0"/>
              <a:t>Mass</a:t>
            </a:r>
            <a:r>
              <a:rPr lang="sv-SE" sz="2000" dirty="0" smtClean="0"/>
              <a:t> </a:t>
            </a:r>
            <a:r>
              <a:rPr lang="sv-SE" sz="2000" dirty="0" err="1" smtClean="0"/>
              <a:t>attracts</a:t>
            </a:r>
            <a:r>
              <a:rPr lang="sv-SE" sz="2000" dirty="0" smtClean="0"/>
              <a:t> </a:t>
            </a:r>
            <a:r>
              <a:rPr lang="sv-SE" sz="2000" dirty="0" err="1" smtClean="0"/>
              <a:t>mass</a:t>
            </a:r>
            <a:r>
              <a:rPr lang="sv-SE" sz="2000" dirty="0" smtClean="0"/>
              <a:t> with a force –(</a:t>
            </a:r>
            <a:r>
              <a:rPr lang="sv-SE" sz="2000" i="1" dirty="0" smtClean="0"/>
              <a:t>G m</a:t>
            </a:r>
            <a:r>
              <a:rPr lang="sv-SE" sz="2000" baseline="-25000" dirty="0" smtClean="0"/>
              <a:t>1</a:t>
            </a:r>
            <a:r>
              <a:rPr lang="sv-SE" sz="2000" dirty="0" smtClean="0"/>
              <a:t> </a:t>
            </a:r>
            <a:r>
              <a:rPr lang="sv-SE" sz="2000" i="1" dirty="0" smtClean="0"/>
              <a:t>m</a:t>
            </a:r>
            <a:r>
              <a:rPr lang="sv-SE" sz="2000" baseline="-25000" dirty="0" smtClean="0"/>
              <a:t>2</a:t>
            </a:r>
            <a:r>
              <a:rPr lang="sv-SE" sz="2000" dirty="0" smtClean="0"/>
              <a:t>)/</a:t>
            </a:r>
            <a:r>
              <a:rPr lang="sv-SE" sz="2000" i="1" dirty="0" smtClean="0"/>
              <a:t>r</a:t>
            </a:r>
            <a:r>
              <a:rPr lang="sv-SE" sz="2000" baseline="30000" dirty="0" smtClean="0"/>
              <a:t>2</a:t>
            </a:r>
            <a:r>
              <a:rPr lang="sv-SE" sz="2000" dirty="0" smtClean="0"/>
              <a:t>  (G is </a:t>
            </a:r>
            <a:r>
              <a:rPr lang="sv-SE" sz="2000" dirty="0" err="1" smtClean="0"/>
              <a:t>Newton’s</a:t>
            </a:r>
            <a:r>
              <a:rPr lang="sv-SE" sz="2000" dirty="0" smtClean="0"/>
              <a:t> </a:t>
            </a:r>
            <a:r>
              <a:rPr lang="sv-SE" sz="2000" dirty="0" err="1" smtClean="0"/>
              <a:t>constant</a:t>
            </a:r>
            <a:r>
              <a:rPr lang="sv-SE" sz="2000" dirty="0" smtClean="0"/>
              <a:t> of </a:t>
            </a:r>
            <a:r>
              <a:rPr lang="sv-SE" sz="2000" dirty="0" err="1" smtClean="0"/>
              <a:t>gravity</a:t>
            </a:r>
            <a:r>
              <a:rPr lang="sv-SE" sz="2000" dirty="0" smtClean="0"/>
              <a:t>,    </a:t>
            </a:r>
            <a:r>
              <a:rPr lang="sv-SE" sz="2000" i="1" dirty="0" smtClean="0"/>
              <a:t>G</a:t>
            </a:r>
            <a:r>
              <a:rPr lang="sv-SE" sz="2000" dirty="0" smtClean="0"/>
              <a:t> = 6.67 ·10</a:t>
            </a:r>
            <a:r>
              <a:rPr lang="sv-SE" sz="2000" baseline="30000" dirty="0" smtClean="0"/>
              <a:t>-11</a:t>
            </a:r>
            <a:r>
              <a:rPr lang="sv-SE" sz="2000" dirty="0" smtClean="0"/>
              <a:t> m</a:t>
            </a:r>
            <a:r>
              <a:rPr lang="sv-SE" sz="2000" baseline="30000" dirty="0" smtClean="0"/>
              <a:t>3</a:t>
            </a:r>
            <a:r>
              <a:rPr lang="sv-SE" sz="2000" dirty="0" smtClean="0"/>
              <a:t>/kg s</a:t>
            </a:r>
            <a:r>
              <a:rPr lang="sv-SE" sz="2000" baseline="30000" dirty="0" smtClean="0"/>
              <a:t>2  </a:t>
            </a:r>
          </a:p>
          <a:p>
            <a:r>
              <a:rPr lang="sv-SE" sz="2000" baseline="30000" dirty="0"/>
              <a:t> </a:t>
            </a:r>
            <a:r>
              <a:rPr lang="sv-SE" sz="2000" dirty="0" err="1" smtClean="0"/>
              <a:t>If</a:t>
            </a:r>
            <a:r>
              <a:rPr lang="sv-SE" sz="2000" dirty="0" smtClean="0"/>
              <a:t> you are </a:t>
            </a:r>
            <a:r>
              <a:rPr lang="sv-SE" sz="2000" dirty="0" err="1" smtClean="0"/>
              <a:t>familiar</a:t>
            </a:r>
            <a:r>
              <a:rPr lang="sv-SE" sz="2000" dirty="0" smtClean="0"/>
              <a:t> with </a:t>
            </a:r>
            <a:r>
              <a:rPr lang="sv-SE" sz="2000" dirty="0" err="1" smtClean="0"/>
              <a:t>vectors</a:t>
            </a:r>
            <a:r>
              <a:rPr lang="sv-SE" sz="2000" dirty="0" smtClean="0"/>
              <a:t>,       = –     (</a:t>
            </a:r>
            <a:r>
              <a:rPr lang="sv-SE" sz="2000" i="1" dirty="0" smtClean="0"/>
              <a:t>G m</a:t>
            </a:r>
            <a:r>
              <a:rPr lang="sv-SE" sz="2000" baseline="-25000" dirty="0" smtClean="0"/>
              <a:t>1</a:t>
            </a:r>
            <a:r>
              <a:rPr lang="sv-SE" sz="2000" dirty="0" smtClean="0"/>
              <a:t> </a:t>
            </a:r>
            <a:r>
              <a:rPr lang="sv-SE" sz="2000" i="1" dirty="0" smtClean="0"/>
              <a:t>m</a:t>
            </a:r>
            <a:r>
              <a:rPr lang="sv-SE" sz="2000" baseline="-25000" dirty="0" smtClean="0"/>
              <a:t>2</a:t>
            </a:r>
            <a:r>
              <a:rPr lang="sv-SE" sz="2000" dirty="0" smtClean="0"/>
              <a:t>)/</a:t>
            </a:r>
            <a:r>
              <a:rPr lang="sv-SE" sz="2000" i="1" dirty="0" smtClean="0"/>
              <a:t>r</a:t>
            </a:r>
            <a:r>
              <a:rPr lang="sv-SE" sz="2000" baseline="30000" dirty="0"/>
              <a:t>3</a:t>
            </a:r>
            <a:r>
              <a:rPr lang="sv-SE" sz="2000" dirty="0" smtClean="0"/>
              <a:t> </a:t>
            </a:r>
          </a:p>
          <a:p>
            <a:pPr>
              <a:buNone/>
            </a:pPr>
            <a:endParaRPr lang="sv-SE" sz="2000" baseline="30000" dirty="0" smtClean="0"/>
          </a:p>
          <a:p>
            <a:r>
              <a:rPr lang="sv-SE" sz="2000" baseline="30000" dirty="0"/>
              <a:t> </a:t>
            </a:r>
            <a:r>
              <a:rPr lang="sv-SE" sz="2000" b="1" dirty="0" err="1" smtClean="0"/>
              <a:t>Little-</a:t>
            </a:r>
            <a:r>
              <a:rPr lang="sv-SE" sz="2000" b="1" i="1" dirty="0" err="1" smtClean="0"/>
              <a:t>g</a:t>
            </a:r>
            <a:r>
              <a:rPr lang="sv-SE" sz="2000" b="1" dirty="0" smtClean="0"/>
              <a:t>:</a:t>
            </a:r>
            <a:r>
              <a:rPr lang="sv-SE" sz="2000" dirty="0" smtClean="0"/>
              <a:t>  A massive </a:t>
            </a:r>
            <a:r>
              <a:rPr lang="sv-SE" sz="2000" dirty="0" err="1" smtClean="0"/>
              <a:t>sphere</a:t>
            </a:r>
            <a:r>
              <a:rPr lang="sv-SE" sz="2000" dirty="0" smtClean="0"/>
              <a:t> (~</a:t>
            </a:r>
            <a:r>
              <a:rPr lang="sv-SE" sz="2000" dirty="0" err="1" smtClean="0"/>
              <a:t>earth</a:t>
            </a:r>
            <a:r>
              <a:rPr lang="sv-SE" sz="2000" dirty="0" smtClean="0"/>
              <a:t>) </a:t>
            </a:r>
            <a:r>
              <a:rPr lang="sv-SE" sz="2000" dirty="0" err="1" smtClean="0"/>
              <a:t>generates</a:t>
            </a:r>
            <a:r>
              <a:rPr lang="sv-SE" sz="2000" dirty="0" smtClean="0"/>
              <a:t> an </a:t>
            </a:r>
            <a:r>
              <a:rPr lang="sv-SE" sz="2000" dirty="0" err="1" smtClean="0"/>
              <a:t>accelaration</a:t>
            </a:r>
            <a:r>
              <a:rPr lang="sv-SE" sz="2000" dirty="0" smtClean="0"/>
              <a:t> of an </a:t>
            </a:r>
            <a:r>
              <a:rPr lang="sv-SE" sz="2000" dirty="0" err="1" smtClean="0"/>
              <a:t>object</a:t>
            </a:r>
            <a:r>
              <a:rPr lang="sv-SE" sz="2000" dirty="0" smtClean="0"/>
              <a:t> at the </a:t>
            </a:r>
            <a:r>
              <a:rPr lang="sv-SE" sz="2000" dirty="0" err="1" smtClean="0"/>
              <a:t>surface</a:t>
            </a:r>
            <a:r>
              <a:rPr lang="sv-SE" sz="2000" dirty="0" smtClean="0"/>
              <a:t> of   -</a:t>
            </a:r>
            <a:r>
              <a:rPr lang="sv-SE" sz="2000" i="1" dirty="0" smtClean="0"/>
              <a:t>g</a:t>
            </a:r>
            <a:r>
              <a:rPr lang="sv-SE" sz="2000" dirty="0" smtClean="0"/>
              <a:t> =    –(</a:t>
            </a:r>
            <a:r>
              <a:rPr lang="sv-SE" sz="2000" i="1" dirty="0" smtClean="0"/>
              <a:t>G </a:t>
            </a:r>
            <a:r>
              <a:rPr lang="sv-SE" sz="2000" i="1" dirty="0" err="1" smtClean="0"/>
              <a:t>m</a:t>
            </a:r>
            <a:r>
              <a:rPr lang="sv-SE" sz="2000" baseline="-25000" dirty="0" err="1"/>
              <a:t>E</a:t>
            </a:r>
            <a:r>
              <a:rPr lang="sv-SE" sz="2000" dirty="0" smtClean="0"/>
              <a:t>)/</a:t>
            </a:r>
            <a:r>
              <a:rPr lang="sv-SE" sz="2000" i="1" dirty="0" smtClean="0"/>
              <a:t>R</a:t>
            </a:r>
            <a:r>
              <a:rPr lang="sv-SE" sz="2000" baseline="30000" dirty="0" smtClean="0"/>
              <a:t>2  </a:t>
            </a:r>
            <a:r>
              <a:rPr lang="sv-SE" sz="2000" dirty="0" smtClean="0"/>
              <a:t> = - 9.81… m/s</a:t>
            </a:r>
            <a:r>
              <a:rPr lang="sv-SE" sz="2000" baseline="30000" dirty="0" smtClean="0"/>
              <a:t>2</a:t>
            </a:r>
            <a:r>
              <a:rPr lang="sv-SE" sz="2000" dirty="0" smtClean="0"/>
              <a:t>    </a:t>
            </a:r>
          </a:p>
          <a:p>
            <a:pPr>
              <a:buNone/>
            </a:pPr>
            <a:r>
              <a:rPr lang="sv-SE" sz="2000" dirty="0" smtClean="0"/>
              <a:t>	(minus for </a:t>
            </a:r>
            <a:r>
              <a:rPr lang="sv-SE" sz="2000" dirty="0" err="1" smtClean="0"/>
              <a:t>downward</a:t>
            </a:r>
            <a:r>
              <a:rPr lang="sv-SE" sz="2000" dirty="0" smtClean="0"/>
              <a:t>)</a:t>
            </a:r>
            <a:r>
              <a:rPr lang="sv-SE" sz="2000" baseline="30000" dirty="0"/>
              <a:t> </a:t>
            </a:r>
            <a:r>
              <a:rPr lang="sv-SE" sz="2000" dirty="0" smtClean="0"/>
              <a:t>  </a:t>
            </a:r>
            <a:r>
              <a:rPr lang="sv-SE" sz="2000" i="1" dirty="0" err="1" smtClean="0"/>
              <a:t>m</a:t>
            </a:r>
            <a:r>
              <a:rPr lang="sv-SE" sz="2000" baseline="-25000" dirty="0" err="1" smtClean="0"/>
              <a:t>E</a:t>
            </a:r>
            <a:r>
              <a:rPr lang="sv-SE" sz="2000" dirty="0" smtClean="0"/>
              <a:t> </a:t>
            </a:r>
            <a:r>
              <a:rPr lang="sv-SE" sz="2000" dirty="0" err="1" smtClean="0"/>
              <a:t>sphere’s</a:t>
            </a:r>
            <a:r>
              <a:rPr lang="sv-SE" sz="2000" dirty="0" smtClean="0"/>
              <a:t> </a:t>
            </a:r>
            <a:r>
              <a:rPr lang="sv-SE" sz="2000" dirty="0" err="1" smtClean="0"/>
              <a:t>mass</a:t>
            </a:r>
            <a:r>
              <a:rPr lang="sv-SE" sz="2000" dirty="0" smtClean="0"/>
              <a:t>, </a:t>
            </a:r>
            <a:r>
              <a:rPr lang="sv-SE" sz="2000" i="1" dirty="0" smtClean="0"/>
              <a:t>R</a:t>
            </a:r>
            <a:r>
              <a:rPr lang="sv-SE" sz="2000" dirty="0" smtClean="0"/>
              <a:t> </a:t>
            </a:r>
            <a:r>
              <a:rPr lang="sv-SE" sz="2000" dirty="0" err="1" smtClean="0"/>
              <a:t>its</a:t>
            </a:r>
            <a:r>
              <a:rPr lang="sv-SE" sz="2000" dirty="0" smtClean="0"/>
              <a:t> </a:t>
            </a:r>
            <a:r>
              <a:rPr lang="sv-SE" sz="2000" dirty="0" err="1" smtClean="0"/>
              <a:t>radius</a:t>
            </a:r>
            <a:r>
              <a:rPr lang="sv-SE" sz="2000" dirty="0" smtClean="0"/>
              <a:t> </a:t>
            </a:r>
          </a:p>
          <a:p>
            <a:pPr>
              <a:buNone/>
            </a:pPr>
            <a:r>
              <a:rPr lang="sv-SE" sz="2000" dirty="0" smtClean="0"/>
              <a:t> </a:t>
            </a:r>
          </a:p>
          <a:p>
            <a:r>
              <a:rPr lang="sv-SE" sz="2000" baseline="30000" dirty="0"/>
              <a:t> </a:t>
            </a:r>
            <a:r>
              <a:rPr lang="sv-SE" sz="2000" b="1" dirty="0" smtClean="0"/>
              <a:t>On Earth, </a:t>
            </a:r>
            <a:r>
              <a:rPr lang="sv-SE" sz="2000" b="1" dirty="0" err="1" smtClean="0"/>
              <a:t>rotating</a:t>
            </a:r>
            <a:r>
              <a:rPr lang="sv-SE" sz="2000" b="1" dirty="0" smtClean="0"/>
              <a:t> and </a:t>
            </a:r>
            <a:r>
              <a:rPr lang="sv-SE" sz="2000" b="1" dirty="0" err="1" smtClean="0"/>
              <a:t>slightly</a:t>
            </a:r>
            <a:r>
              <a:rPr lang="sv-SE" sz="2000" b="1" dirty="0" smtClean="0"/>
              <a:t> </a:t>
            </a:r>
            <a:r>
              <a:rPr lang="sv-SE" sz="2000" b="1" dirty="0" err="1" smtClean="0"/>
              <a:t>flattened</a:t>
            </a:r>
            <a:r>
              <a:rPr lang="sv-SE" sz="2000" dirty="0" smtClean="0"/>
              <a:t>, centrifugal acceleration </a:t>
            </a:r>
            <a:r>
              <a:rPr lang="sv-SE" sz="2000" dirty="0" err="1" smtClean="0"/>
              <a:t>combines</a:t>
            </a:r>
            <a:r>
              <a:rPr lang="sv-SE" sz="2000" dirty="0" smtClean="0"/>
              <a:t> with the </a:t>
            </a:r>
            <a:r>
              <a:rPr lang="sv-SE" sz="2000" dirty="0" err="1" smtClean="0"/>
              <a:t>attraction</a:t>
            </a:r>
            <a:r>
              <a:rPr lang="sv-SE" sz="2000" dirty="0" smtClean="0"/>
              <a:t>, </a:t>
            </a:r>
            <a:r>
              <a:rPr lang="sv-SE" sz="2000" dirty="0" err="1" smtClean="0"/>
              <a:t>lowering</a:t>
            </a:r>
            <a:r>
              <a:rPr lang="sv-SE" sz="2000" dirty="0" smtClean="0"/>
              <a:t> it by </a:t>
            </a:r>
            <a:r>
              <a:rPr lang="sv-SE" sz="2000" dirty="0" err="1" smtClean="0"/>
              <a:t>roughly</a:t>
            </a:r>
            <a:r>
              <a:rPr lang="sv-SE" sz="2000" dirty="0" smtClean="0"/>
              <a:t> 0.34% </a:t>
            </a:r>
            <a:r>
              <a:rPr lang="sv-SE" sz="2000" dirty="0" err="1" smtClean="0"/>
              <a:t>when</a:t>
            </a:r>
            <a:r>
              <a:rPr lang="sv-SE" sz="2000" dirty="0" smtClean="0"/>
              <a:t> </a:t>
            </a:r>
            <a:r>
              <a:rPr lang="sv-SE" sz="2000" dirty="0" err="1" smtClean="0"/>
              <a:t>going</a:t>
            </a:r>
            <a:r>
              <a:rPr lang="sv-SE" sz="2000" dirty="0" smtClean="0"/>
              <a:t> from </a:t>
            </a:r>
            <a:r>
              <a:rPr lang="sv-SE" sz="2000" dirty="0" err="1" smtClean="0"/>
              <a:t>pole</a:t>
            </a:r>
            <a:r>
              <a:rPr lang="sv-SE" sz="2000" dirty="0" smtClean="0"/>
              <a:t> to </a:t>
            </a:r>
            <a:r>
              <a:rPr lang="sv-SE" sz="2000" dirty="0" err="1" smtClean="0"/>
              <a:t>equator</a:t>
            </a:r>
            <a:r>
              <a:rPr lang="sv-SE" sz="2000" dirty="0" smtClean="0"/>
              <a:t>.   At Onsala,   </a:t>
            </a:r>
            <a:r>
              <a:rPr lang="sv-SE" sz="2000" i="1" dirty="0" smtClean="0"/>
              <a:t>g</a:t>
            </a:r>
            <a:r>
              <a:rPr lang="sv-SE" sz="2000" dirty="0" smtClean="0"/>
              <a:t> = 9.817 159 m/s</a:t>
            </a:r>
            <a:r>
              <a:rPr lang="sv-SE" sz="2000" baseline="30000" dirty="0" smtClean="0"/>
              <a:t>2</a:t>
            </a:r>
          </a:p>
          <a:p>
            <a:pPr>
              <a:buNone/>
            </a:pPr>
            <a:endParaRPr lang="sv-SE" sz="2000" baseline="30000" dirty="0" smtClean="0"/>
          </a:p>
          <a:p>
            <a:r>
              <a:rPr lang="sv-SE" sz="2000" b="1" dirty="0" err="1" smtClean="0"/>
              <a:t>Vertical</a:t>
            </a:r>
            <a:r>
              <a:rPr lang="sv-SE" sz="2000" b="1" dirty="0" smtClean="0"/>
              <a:t> gradient of </a:t>
            </a:r>
            <a:r>
              <a:rPr lang="sv-SE" sz="2000" b="1" dirty="0" err="1" smtClean="0"/>
              <a:t>gravity</a:t>
            </a:r>
            <a:r>
              <a:rPr lang="sv-SE" sz="2000" b="1" dirty="0" smtClean="0"/>
              <a:t>:</a:t>
            </a:r>
            <a:r>
              <a:rPr lang="sv-SE" sz="2000" dirty="0" smtClean="0"/>
              <a:t>     </a:t>
            </a:r>
            <a:r>
              <a:rPr lang="sv-SE" sz="2000" dirty="0" err="1" smtClean="0"/>
              <a:t>If</a:t>
            </a:r>
            <a:r>
              <a:rPr lang="sv-SE" sz="2000" dirty="0" smtClean="0"/>
              <a:t> you </a:t>
            </a:r>
            <a:r>
              <a:rPr lang="sv-SE" sz="2000" dirty="0" err="1" smtClean="0"/>
              <a:t>climb</a:t>
            </a:r>
            <a:r>
              <a:rPr lang="sv-SE" sz="2000" dirty="0" smtClean="0"/>
              <a:t> up, </a:t>
            </a:r>
            <a:r>
              <a:rPr lang="sv-SE" sz="2000" dirty="0" err="1" smtClean="0"/>
              <a:t>little-</a:t>
            </a:r>
            <a:r>
              <a:rPr lang="sv-SE" sz="2000" i="1" dirty="0" err="1" smtClean="0"/>
              <a:t>g</a:t>
            </a:r>
            <a:r>
              <a:rPr lang="sv-SE" sz="2000" dirty="0" smtClean="0"/>
              <a:t> </a:t>
            </a:r>
            <a:r>
              <a:rPr lang="sv-SE" sz="2000" dirty="0" err="1" smtClean="0"/>
              <a:t>decreases</a:t>
            </a:r>
            <a:r>
              <a:rPr lang="sv-SE" sz="2000" dirty="0" smtClean="0"/>
              <a:t> with             </a:t>
            </a:r>
            <a:r>
              <a:rPr lang="sv-SE" sz="2000" i="1" dirty="0" smtClean="0"/>
              <a:t>dg</a:t>
            </a:r>
            <a:r>
              <a:rPr lang="sv-SE" sz="2000" dirty="0" smtClean="0"/>
              <a:t>/</a:t>
            </a:r>
            <a:r>
              <a:rPr lang="sv-SE" sz="2000" i="1" dirty="0" smtClean="0"/>
              <a:t>dr</a:t>
            </a:r>
            <a:r>
              <a:rPr lang="sv-SE" sz="2000" dirty="0" smtClean="0"/>
              <a:t> = -2 </a:t>
            </a:r>
            <a:r>
              <a:rPr lang="sv-SE" sz="2000" i="1" dirty="0" smtClean="0"/>
              <a:t>g</a:t>
            </a:r>
            <a:r>
              <a:rPr lang="sv-SE" sz="2000" dirty="0" smtClean="0"/>
              <a:t>/</a:t>
            </a:r>
            <a:r>
              <a:rPr lang="sv-SE" sz="2000" i="1" dirty="0" smtClean="0"/>
              <a:t>R</a:t>
            </a:r>
            <a:r>
              <a:rPr lang="sv-SE" sz="2000" dirty="0" smtClean="0"/>
              <a:t>   or  -3.08 µm/s</a:t>
            </a:r>
            <a:r>
              <a:rPr lang="sv-SE" sz="2000" baseline="30000" dirty="0" smtClean="0"/>
              <a:t>2</a:t>
            </a:r>
            <a:r>
              <a:rPr lang="sv-SE" sz="2000" dirty="0" smtClean="0"/>
              <a:t> per meter</a:t>
            </a:r>
          </a:p>
          <a:p>
            <a:endParaRPr lang="sv-SE" sz="2000" dirty="0" smtClean="0"/>
          </a:p>
          <a:p>
            <a:r>
              <a:rPr lang="sv-SE" sz="2000" b="1" dirty="0" smtClean="0"/>
              <a:t>The Gal </a:t>
            </a:r>
            <a:r>
              <a:rPr lang="sv-SE" sz="2000" b="1" dirty="0" err="1" smtClean="0"/>
              <a:t>unit</a:t>
            </a:r>
            <a:r>
              <a:rPr lang="sv-SE" sz="2000" b="1" dirty="0" smtClean="0"/>
              <a:t> </a:t>
            </a:r>
            <a:r>
              <a:rPr lang="sv-SE" sz="2000" dirty="0" smtClean="0"/>
              <a:t>(after Galileo), an </a:t>
            </a:r>
            <a:r>
              <a:rPr lang="sv-SE" sz="2000" dirty="0" err="1" smtClean="0"/>
              <a:t>antiquity</a:t>
            </a:r>
            <a:r>
              <a:rPr lang="sv-SE" sz="2000" dirty="0" smtClean="0"/>
              <a:t> from the CGS era: </a:t>
            </a:r>
            <a:r>
              <a:rPr lang="sv-SE" sz="2000" i="1" dirty="0" smtClean="0"/>
              <a:t>g</a:t>
            </a:r>
            <a:r>
              <a:rPr lang="sv-SE" sz="2000" dirty="0" smtClean="0"/>
              <a:t> = 981… Gal</a:t>
            </a:r>
          </a:p>
          <a:p>
            <a:pPr>
              <a:buNone/>
            </a:pPr>
            <a:r>
              <a:rPr lang="sv-SE" sz="2000" dirty="0" smtClean="0"/>
              <a:t> 	1 µGal = 10 nm/s</a:t>
            </a:r>
            <a:r>
              <a:rPr lang="sv-SE" sz="2000" baseline="30000" dirty="0" smtClean="0"/>
              <a:t>2</a:t>
            </a:r>
            <a:r>
              <a:rPr lang="sv-SE" sz="2000" dirty="0" smtClean="0"/>
              <a:t>  - </a:t>
            </a:r>
            <a:r>
              <a:rPr lang="sv-SE" sz="2000" dirty="0" err="1" smtClean="0"/>
              <a:t>Yes</a:t>
            </a:r>
            <a:r>
              <a:rPr lang="sv-SE" sz="2000" dirty="0" smtClean="0"/>
              <a:t>, </a:t>
            </a:r>
            <a:r>
              <a:rPr lang="sv-SE" sz="2000" dirty="0" err="1" smtClean="0"/>
              <a:t>we</a:t>
            </a:r>
            <a:r>
              <a:rPr lang="sv-SE" sz="2000" dirty="0" smtClean="0"/>
              <a:t> </a:t>
            </a:r>
            <a:r>
              <a:rPr lang="sv-SE" sz="2000" dirty="0" err="1" smtClean="0"/>
              <a:t>measure</a:t>
            </a:r>
            <a:r>
              <a:rPr lang="sv-SE" sz="2000" dirty="0" smtClean="0"/>
              <a:t> </a:t>
            </a:r>
            <a:r>
              <a:rPr lang="sv-SE" sz="2000" dirty="0" err="1" smtClean="0"/>
              <a:t>down</a:t>
            </a:r>
            <a:r>
              <a:rPr lang="sv-SE" sz="2000" dirty="0" smtClean="0"/>
              <a:t> to 1 nm/s</a:t>
            </a:r>
            <a:r>
              <a:rPr lang="sv-SE" sz="2000" baseline="30000" dirty="0" smtClean="0"/>
              <a:t>2</a:t>
            </a:r>
            <a:r>
              <a:rPr lang="sv-SE" sz="2000" dirty="0" smtClean="0"/>
              <a:t>, and </a:t>
            </a:r>
            <a:r>
              <a:rPr lang="sv-SE" sz="2000" dirty="0" err="1" smtClean="0"/>
              <a:t>even</a:t>
            </a:r>
            <a:r>
              <a:rPr lang="sv-SE" sz="2000" dirty="0" smtClean="0"/>
              <a:t> less.  </a:t>
            </a:r>
          </a:p>
          <a:p>
            <a:endParaRPr lang="sv-SE" sz="2000" baseline="30000" dirty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/>
        </p:nvGraphicFramePr>
        <p:xfrm>
          <a:off x="4643438" y="2085975"/>
          <a:ext cx="215900" cy="309563"/>
        </p:xfrm>
        <a:graphic>
          <a:graphicData uri="http://schemas.openxmlformats.org/presentationml/2006/ole">
            <p:oleObj spid="_x0000_s1026" name="Ekvation" r:id="rId3" imgW="126720" imgH="164880" progId="Equation.3">
              <p:embed/>
            </p:oleObj>
          </a:graphicData>
        </a:graphic>
      </p:graphicFrame>
      <p:graphicFrame>
        <p:nvGraphicFramePr>
          <p:cNvPr id="5" name="Objekt 4"/>
          <p:cNvGraphicFramePr>
            <a:graphicFrameLocks noChangeAspect="1"/>
          </p:cNvGraphicFramePr>
          <p:nvPr/>
        </p:nvGraphicFramePr>
        <p:xfrm>
          <a:off x="4067175" y="2085975"/>
          <a:ext cx="215900" cy="342900"/>
        </p:xfrm>
        <a:graphic>
          <a:graphicData uri="http://schemas.openxmlformats.org/presentationml/2006/ole">
            <p:oleObj spid="_x0000_s1027" name="Ekvation" r:id="rId4" imgW="152280" imgH="241200" progId="Equation.3">
              <p:embed/>
            </p:oleObj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HELAMODELLEN-Feb-Au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16632"/>
            <a:ext cx="6062047" cy="4525963"/>
          </a:xfrm>
        </p:spPr>
      </p:pic>
      <p:sp>
        <p:nvSpPr>
          <p:cNvPr id="6" name="textruta 5"/>
          <p:cNvSpPr txBox="1"/>
          <p:nvPr/>
        </p:nvSpPr>
        <p:spPr>
          <a:xfrm>
            <a:off x="395536" y="4653136"/>
            <a:ext cx="8280920" cy="181588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sv-SE" sz="1600" dirty="0" err="1" smtClean="0"/>
              <a:t>Invar</a:t>
            </a:r>
            <a:r>
              <a:rPr lang="sv-SE" sz="1600" dirty="0" smtClean="0"/>
              <a:t> </a:t>
            </a:r>
            <a:r>
              <a:rPr lang="sv-SE" sz="1600" dirty="0" err="1" smtClean="0"/>
              <a:t>rod</a:t>
            </a:r>
            <a:r>
              <a:rPr lang="sv-SE" sz="1600" dirty="0" smtClean="0"/>
              <a:t> </a:t>
            </a:r>
            <a:r>
              <a:rPr lang="sv-SE" sz="1600" dirty="0" err="1" smtClean="0"/>
              <a:t>down</a:t>
            </a:r>
            <a:r>
              <a:rPr lang="sv-SE" sz="1600" dirty="0" smtClean="0"/>
              <a:t> to 4 m </a:t>
            </a:r>
            <a:r>
              <a:rPr lang="sv-SE" sz="1600" dirty="0" err="1" smtClean="0"/>
              <a:t>depth</a:t>
            </a:r>
            <a:r>
              <a:rPr lang="sv-SE" sz="1600" dirty="0" smtClean="0"/>
              <a:t> </a:t>
            </a:r>
            <a:r>
              <a:rPr lang="sv-SE" sz="1600" dirty="0" err="1" smtClean="0"/>
              <a:t>records</a:t>
            </a:r>
            <a:r>
              <a:rPr lang="sv-SE" sz="1600" dirty="0" smtClean="0"/>
              <a:t> </a:t>
            </a:r>
            <a:r>
              <a:rPr lang="sv-SE" sz="1600" dirty="0" err="1" smtClean="0"/>
              <a:t>vertical</a:t>
            </a:r>
            <a:r>
              <a:rPr lang="sv-SE" sz="1600" dirty="0" smtClean="0"/>
              <a:t> </a:t>
            </a:r>
            <a:r>
              <a:rPr lang="sv-SE" sz="1600" dirty="0" err="1" smtClean="0"/>
              <a:t>surface</a:t>
            </a:r>
            <a:r>
              <a:rPr lang="sv-SE" sz="1600" dirty="0" smtClean="0"/>
              <a:t> motion (</a:t>
            </a:r>
            <a:r>
              <a:rPr lang="sv-SE" sz="1600" dirty="0" err="1" smtClean="0"/>
              <a:t>thermal</a:t>
            </a:r>
            <a:r>
              <a:rPr lang="sv-SE" sz="1600" dirty="0" smtClean="0"/>
              <a:t> expansion, </a:t>
            </a:r>
            <a:r>
              <a:rPr lang="sv-SE" sz="1600" dirty="0" err="1" smtClean="0"/>
              <a:t>annual</a:t>
            </a:r>
            <a:r>
              <a:rPr lang="sv-SE" sz="1600" dirty="0" smtClean="0"/>
              <a:t> period)</a:t>
            </a:r>
          </a:p>
          <a:p>
            <a:endParaRPr lang="sv-SE" sz="1600" dirty="0" smtClean="0"/>
          </a:p>
          <a:p>
            <a:r>
              <a:rPr lang="sv-SE" sz="1600" dirty="0" err="1" smtClean="0"/>
              <a:t>Cored</a:t>
            </a:r>
            <a:r>
              <a:rPr lang="sv-SE" sz="1600" dirty="0" smtClean="0"/>
              <a:t> </a:t>
            </a:r>
            <a:r>
              <a:rPr lang="sv-SE" sz="1600" dirty="0" err="1" smtClean="0"/>
              <a:t>borehole</a:t>
            </a:r>
            <a:r>
              <a:rPr lang="sv-SE" sz="1600" dirty="0" smtClean="0"/>
              <a:t> ~20m </a:t>
            </a:r>
            <a:r>
              <a:rPr lang="sv-SE" sz="1600" dirty="0" err="1" smtClean="0"/>
              <a:t>depth</a:t>
            </a:r>
            <a:r>
              <a:rPr lang="sv-SE" sz="1600" dirty="0" smtClean="0"/>
              <a:t>, </a:t>
            </a:r>
            <a:r>
              <a:rPr lang="sv-SE" sz="1600" dirty="0" err="1" smtClean="0"/>
              <a:t>typical</a:t>
            </a:r>
            <a:r>
              <a:rPr lang="sv-SE" sz="1600" dirty="0" smtClean="0"/>
              <a:t> water </a:t>
            </a:r>
            <a:r>
              <a:rPr lang="sv-SE" sz="1600" dirty="0" err="1" smtClean="0"/>
              <a:t>surface</a:t>
            </a:r>
            <a:r>
              <a:rPr lang="sv-SE" sz="1600" dirty="0" smtClean="0"/>
              <a:t> at 2m </a:t>
            </a:r>
            <a:r>
              <a:rPr lang="sv-SE" sz="1600" dirty="0" err="1" smtClean="0"/>
              <a:t>below</a:t>
            </a:r>
            <a:r>
              <a:rPr lang="sv-SE" sz="1600" dirty="0" smtClean="0"/>
              <a:t> rock </a:t>
            </a:r>
            <a:r>
              <a:rPr lang="sv-SE" sz="1600" dirty="0" err="1" smtClean="0"/>
              <a:t>surface</a:t>
            </a:r>
            <a:r>
              <a:rPr lang="sv-SE" sz="1600" dirty="0" smtClean="0"/>
              <a:t>; water </a:t>
            </a:r>
            <a:r>
              <a:rPr lang="sv-SE" sz="1600" dirty="0" err="1" smtClean="0"/>
              <a:t>level</a:t>
            </a:r>
            <a:r>
              <a:rPr lang="sv-SE" sz="1600" dirty="0" smtClean="0"/>
              <a:t> (pressure) sensor (installation in process)</a:t>
            </a:r>
            <a:endParaRPr lang="sv-SE" sz="1600" dirty="0" smtClean="0"/>
          </a:p>
          <a:p>
            <a:r>
              <a:rPr lang="sv-SE" sz="1600" dirty="0" err="1" smtClean="0"/>
              <a:t>Temperature</a:t>
            </a:r>
            <a:r>
              <a:rPr lang="sv-SE" sz="1600" dirty="0" smtClean="0"/>
              <a:t> </a:t>
            </a:r>
            <a:r>
              <a:rPr lang="sv-SE" sz="1600" dirty="0" smtClean="0"/>
              <a:t>sensors are </a:t>
            </a:r>
            <a:r>
              <a:rPr lang="sv-SE" sz="1600" dirty="0" err="1" smtClean="0"/>
              <a:t>installed</a:t>
            </a:r>
            <a:r>
              <a:rPr lang="sv-SE" sz="1600" dirty="0" smtClean="0"/>
              <a:t> in SCG </a:t>
            </a:r>
            <a:r>
              <a:rPr lang="sv-SE" sz="1600" dirty="0" err="1" smtClean="0"/>
              <a:t>platform</a:t>
            </a:r>
            <a:r>
              <a:rPr lang="sv-SE" sz="1600" dirty="0" smtClean="0"/>
              <a:t> and in the rock </a:t>
            </a:r>
            <a:r>
              <a:rPr lang="sv-SE" sz="1600" dirty="0" err="1" smtClean="0"/>
              <a:t>basement</a:t>
            </a:r>
            <a:r>
              <a:rPr lang="sv-SE" sz="1600" dirty="0" smtClean="0"/>
              <a:t> at 4 m </a:t>
            </a:r>
            <a:r>
              <a:rPr lang="sv-SE" sz="1600" dirty="0" err="1" smtClean="0"/>
              <a:t>depth</a:t>
            </a:r>
            <a:r>
              <a:rPr lang="sv-SE" sz="1600" dirty="0" smtClean="0"/>
              <a:t>.</a:t>
            </a:r>
          </a:p>
          <a:p>
            <a:endParaRPr lang="sv-SE" sz="1600" dirty="0" smtClean="0"/>
          </a:p>
          <a:p>
            <a:r>
              <a:rPr lang="sv-SE" sz="1600" dirty="0" smtClean="0"/>
              <a:t>The </a:t>
            </a:r>
            <a:r>
              <a:rPr lang="sv-SE" sz="1600" dirty="0" err="1" smtClean="0"/>
              <a:t>room</a:t>
            </a:r>
            <a:r>
              <a:rPr lang="sv-SE" sz="1600" dirty="0" smtClean="0"/>
              <a:t> air </a:t>
            </a:r>
            <a:r>
              <a:rPr lang="sv-SE" sz="1600" dirty="0" err="1" smtClean="0"/>
              <a:t>conditioner</a:t>
            </a:r>
            <a:r>
              <a:rPr lang="sv-SE" sz="1600" dirty="0" smtClean="0"/>
              <a:t> and fan system </a:t>
            </a:r>
            <a:r>
              <a:rPr lang="sv-SE" sz="1600" dirty="0" err="1" smtClean="0"/>
              <a:t>circulates</a:t>
            </a:r>
            <a:r>
              <a:rPr lang="sv-SE" sz="1600" dirty="0" smtClean="0"/>
              <a:t> air </a:t>
            </a:r>
            <a:r>
              <a:rPr lang="sv-SE" sz="1600" dirty="0" err="1" smtClean="0"/>
              <a:t>also</a:t>
            </a:r>
            <a:r>
              <a:rPr lang="sv-SE" sz="1600" dirty="0" smtClean="0"/>
              <a:t> to the </a:t>
            </a:r>
            <a:r>
              <a:rPr lang="sv-SE" sz="1600" dirty="0" err="1" smtClean="0"/>
              <a:t>basement</a:t>
            </a:r>
            <a:r>
              <a:rPr lang="sv-SE" sz="1600" dirty="0" smtClean="0"/>
              <a:t> rock </a:t>
            </a:r>
            <a:r>
              <a:rPr lang="sv-SE" sz="1600" dirty="0" err="1" smtClean="0"/>
              <a:t>surface</a:t>
            </a:r>
            <a:endParaRPr lang="sv-SE" sz="16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Monument </a:t>
            </a:r>
            <a:r>
              <a:rPr lang="sv-SE" dirty="0" err="1" smtClean="0"/>
              <a:t>temperatures</a:t>
            </a:r>
            <a:endParaRPr lang="sv-SE" dirty="0"/>
          </a:p>
        </p:txBody>
      </p:sp>
      <p:pic>
        <p:nvPicPr>
          <p:cNvPr id="4" name="Platshållare för innehåll 3" descr="invartemp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748341"/>
            <a:ext cx="8229600" cy="422968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88640"/>
            <a:ext cx="6912768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ruta 4"/>
          <p:cNvSpPr txBox="1"/>
          <p:nvPr/>
        </p:nvSpPr>
        <p:spPr>
          <a:xfrm>
            <a:off x="971600" y="5661248"/>
            <a:ext cx="7128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 smtClean="0"/>
              <a:t>Puddle</a:t>
            </a:r>
            <a:r>
              <a:rPr lang="sv-SE" dirty="0" smtClean="0"/>
              <a:t> </a:t>
            </a:r>
            <a:r>
              <a:rPr lang="sv-SE" dirty="0" err="1" smtClean="0"/>
              <a:t>before</a:t>
            </a:r>
            <a:r>
              <a:rPr lang="sv-SE" dirty="0" smtClean="0"/>
              <a:t> </a:t>
            </a:r>
            <a:r>
              <a:rPr lang="sv-SE" dirty="0" err="1" smtClean="0"/>
              <a:t>being</a:t>
            </a:r>
            <a:r>
              <a:rPr lang="sv-SE" dirty="0" smtClean="0"/>
              <a:t> </a:t>
            </a:r>
            <a:r>
              <a:rPr lang="sv-SE" dirty="0" err="1" smtClean="0"/>
              <a:t>drained</a:t>
            </a:r>
            <a:r>
              <a:rPr lang="sv-SE" dirty="0" smtClean="0"/>
              <a:t> by </a:t>
            </a:r>
            <a:r>
              <a:rPr lang="sv-SE" dirty="0" err="1" smtClean="0"/>
              <a:t>channeling</a:t>
            </a:r>
            <a:r>
              <a:rPr lang="sv-SE" dirty="0" smtClean="0"/>
              <a:t>,  </a:t>
            </a:r>
            <a:r>
              <a:rPr lang="sv-SE" dirty="0" err="1" smtClean="0"/>
              <a:t>location</a:t>
            </a:r>
            <a:r>
              <a:rPr lang="sv-SE" dirty="0" smtClean="0"/>
              <a:t> </a:t>
            </a:r>
            <a:r>
              <a:rPr lang="sv-SE" dirty="0" err="1" smtClean="0"/>
              <a:t>coincident</a:t>
            </a:r>
            <a:r>
              <a:rPr lang="sv-SE" dirty="0" smtClean="0"/>
              <a:t> with </a:t>
            </a:r>
            <a:r>
              <a:rPr lang="sv-SE" dirty="0" err="1" smtClean="0"/>
              <a:t>northern</a:t>
            </a:r>
            <a:r>
              <a:rPr lang="sv-SE" dirty="0" smtClean="0"/>
              <a:t> </a:t>
            </a:r>
            <a:r>
              <a:rPr lang="sv-SE" dirty="0" err="1" smtClean="0"/>
              <a:t>wall</a:t>
            </a:r>
            <a:r>
              <a:rPr lang="sv-SE" dirty="0" smtClean="0"/>
              <a:t> of the </a:t>
            </a:r>
            <a:r>
              <a:rPr lang="sv-SE" dirty="0" err="1" smtClean="0"/>
              <a:t>building</a:t>
            </a:r>
            <a:r>
              <a:rPr lang="sv-SE" dirty="0" smtClean="0"/>
              <a:t>. The </a:t>
            </a:r>
            <a:r>
              <a:rPr lang="sv-SE" dirty="0" err="1" smtClean="0"/>
              <a:t>cored</a:t>
            </a:r>
            <a:r>
              <a:rPr lang="sv-SE" dirty="0" smtClean="0"/>
              <a:t> </a:t>
            </a:r>
            <a:r>
              <a:rPr lang="sv-SE" dirty="0" err="1" smtClean="0"/>
              <a:t>borehole</a:t>
            </a:r>
            <a:r>
              <a:rPr lang="sv-SE" dirty="0" smtClean="0"/>
              <a:t> (red metal cover) is visible in the </a:t>
            </a:r>
            <a:r>
              <a:rPr lang="sv-SE" dirty="0" err="1" smtClean="0"/>
              <a:t>foreground</a:t>
            </a:r>
            <a:r>
              <a:rPr lang="sv-SE" dirty="0" smtClean="0"/>
              <a:t>. </a:t>
            </a:r>
            <a:endParaRPr lang="sv-SE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sv-SE" dirty="0" err="1" smtClean="0"/>
              <a:t>Investigation</a:t>
            </a:r>
            <a:r>
              <a:rPr lang="sv-SE" dirty="0" smtClean="0"/>
              <a:t> of </a:t>
            </a:r>
            <a:r>
              <a:rPr lang="sv-SE" dirty="0" err="1" smtClean="0"/>
              <a:t>bedrock</a:t>
            </a:r>
            <a:r>
              <a:rPr lang="sv-SE" dirty="0" smtClean="0"/>
              <a:t> </a:t>
            </a:r>
            <a:r>
              <a:rPr lang="sv-SE" dirty="0" err="1" smtClean="0"/>
              <a:t>fractures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sv-SE" sz="2400" dirty="0" smtClean="0"/>
              <a:t>The </a:t>
            </a:r>
            <a:r>
              <a:rPr lang="sv-SE" sz="2400" dirty="0" err="1" smtClean="0"/>
              <a:t>site</a:t>
            </a:r>
            <a:r>
              <a:rPr lang="sv-SE" sz="2400" dirty="0" smtClean="0"/>
              <a:t> is on a </a:t>
            </a:r>
            <a:r>
              <a:rPr lang="sv-SE" sz="2400" dirty="0" err="1" smtClean="0"/>
              <a:t>bedrock</a:t>
            </a:r>
            <a:r>
              <a:rPr lang="sv-SE" sz="2400" dirty="0" smtClean="0"/>
              <a:t> </a:t>
            </a:r>
            <a:r>
              <a:rPr lang="sv-SE" sz="2400" dirty="0" err="1" smtClean="0"/>
              <a:t>outcrop</a:t>
            </a:r>
            <a:r>
              <a:rPr lang="sv-SE" sz="2400" dirty="0" smtClean="0"/>
              <a:t>, </a:t>
            </a:r>
            <a:r>
              <a:rPr lang="sv-SE" sz="2400" dirty="0" err="1" smtClean="0"/>
              <a:t>low-grade</a:t>
            </a:r>
            <a:r>
              <a:rPr lang="sv-SE" sz="2400" dirty="0" smtClean="0"/>
              <a:t> </a:t>
            </a:r>
            <a:r>
              <a:rPr lang="sv-SE" sz="2400" dirty="0" err="1" smtClean="0"/>
              <a:t>metamorphic</a:t>
            </a:r>
            <a:r>
              <a:rPr lang="sv-SE" sz="2400" dirty="0" smtClean="0"/>
              <a:t> </a:t>
            </a:r>
            <a:r>
              <a:rPr lang="sv-SE" sz="2400" dirty="0" err="1" smtClean="0"/>
              <a:t>gneis</a:t>
            </a:r>
            <a:endParaRPr lang="sv-SE" sz="2400" dirty="0" smtClean="0"/>
          </a:p>
          <a:p>
            <a:pPr>
              <a:buNone/>
            </a:pPr>
            <a:r>
              <a:rPr lang="sv-SE" sz="2400" dirty="0" smtClean="0"/>
              <a:t>Initial GPR </a:t>
            </a:r>
            <a:r>
              <a:rPr lang="sv-SE" sz="2400" dirty="0" err="1" smtClean="0"/>
              <a:t>investigation</a:t>
            </a:r>
            <a:r>
              <a:rPr lang="sv-SE" sz="2400" dirty="0" smtClean="0"/>
              <a:t> to </a:t>
            </a:r>
            <a:r>
              <a:rPr lang="sv-SE" sz="2400" dirty="0" err="1" smtClean="0"/>
              <a:t>locate</a:t>
            </a:r>
            <a:r>
              <a:rPr lang="sv-SE" sz="2400" dirty="0" smtClean="0"/>
              <a:t> </a:t>
            </a:r>
            <a:r>
              <a:rPr lang="sv-SE" sz="2400" dirty="0" err="1" smtClean="0"/>
              <a:t>fractures</a:t>
            </a:r>
            <a:r>
              <a:rPr lang="sv-SE" sz="2400" dirty="0" smtClean="0"/>
              <a:t>, </a:t>
            </a:r>
            <a:r>
              <a:rPr lang="sv-SE" sz="2400" dirty="0" err="1" smtClean="0"/>
              <a:t>found</a:t>
            </a:r>
            <a:r>
              <a:rPr lang="sv-SE" sz="2400" dirty="0" smtClean="0"/>
              <a:t> a </a:t>
            </a:r>
            <a:r>
              <a:rPr lang="sv-SE" sz="2400" dirty="0" err="1" smtClean="0"/>
              <a:t>conspicuous</a:t>
            </a:r>
            <a:r>
              <a:rPr lang="sv-SE" sz="2400" dirty="0" smtClean="0"/>
              <a:t> </a:t>
            </a:r>
            <a:r>
              <a:rPr lang="sv-SE" sz="2400" dirty="0" err="1" smtClean="0"/>
              <a:t>subhorizontal</a:t>
            </a:r>
            <a:r>
              <a:rPr lang="sv-SE" sz="2400" dirty="0" smtClean="0"/>
              <a:t> </a:t>
            </a:r>
            <a:r>
              <a:rPr lang="sv-SE" sz="2400" dirty="0" err="1" smtClean="0"/>
              <a:t>structure</a:t>
            </a:r>
            <a:r>
              <a:rPr lang="sv-SE" sz="2400" dirty="0" smtClean="0"/>
              <a:t>  at 2.0 – 2.3 m </a:t>
            </a:r>
            <a:r>
              <a:rPr lang="sv-SE" sz="2400" dirty="0" err="1" smtClean="0"/>
              <a:t>depth</a:t>
            </a:r>
            <a:r>
              <a:rPr lang="sv-SE" sz="2400" dirty="0" smtClean="0"/>
              <a:t>; in all </a:t>
            </a:r>
            <a:r>
              <a:rPr lang="sv-SE" sz="2400" dirty="0" err="1" smtClean="0"/>
              <a:t>three</a:t>
            </a:r>
            <a:r>
              <a:rPr lang="sv-SE" sz="2400" dirty="0" smtClean="0"/>
              <a:t> major </a:t>
            </a:r>
            <a:r>
              <a:rPr lang="sv-SE" sz="2400" dirty="0" err="1" smtClean="0"/>
              <a:t>fracture</a:t>
            </a:r>
            <a:r>
              <a:rPr lang="sv-SE" sz="2400" dirty="0" smtClean="0"/>
              <a:t> </a:t>
            </a:r>
            <a:r>
              <a:rPr lang="sv-SE" sz="2400" dirty="0" err="1" smtClean="0"/>
              <a:t>groups</a:t>
            </a:r>
            <a:r>
              <a:rPr lang="sv-SE" sz="2400" dirty="0" smtClean="0"/>
              <a:t> with strike/dip as </a:t>
            </a:r>
            <a:r>
              <a:rPr lang="sv-SE" sz="2400" dirty="0" err="1" smtClean="0"/>
              <a:t>follows</a:t>
            </a:r>
            <a:endParaRPr lang="sv-SE" sz="2400" dirty="0" smtClean="0"/>
          </a:p>
          <a:p>
            <a:r>
              <a:rPr lang="sv-SE" sz="2400" dirty="0" smtClean="0"/>
              <a:t>group</a:t>
            </a:r>
            <a:r>
              <a:rPr lang="sv-SE" sz="2400" dirty="0" smtClean="0"/>
              <a:t> 1:    80º/70º</a:t>
            </a:r>
            <a:endParaRPr lang="sv-SE" sz="2400" dirty="0" smtClean="0"/>
          </a:p>
          <a:p>
            <a:r>
              <a:rPr lang="sv-SE" sz="2400" dirty="0" smtClean="0"/>
              <a:t>group</a:t>
            </a:r>
            <a:r>
              <a:rPr lang="sv-SE" sz="2400" dirty="0" smtClean="0"/>
              <a:t> 2:  285º/85º</a:t>
            </a:r>
            <a:endParaRPr lang="sv-SE" sz="2400" dirty="0" smtClean="0"/>
          </a:p>
          <a:p>
            <a:r>
              <a:rPr lang="sv-SE" sz="2400" dirty="0" smtClean="0"/>
              <a:t>group 3:  300º/20º</a:t>
            </a:r>
          </a:p>
          <a:p>
            <a:endParaRPr lang="sv-SE" sz="2400" dirty="0" smtClean="0"/>
          </a:p>
          <a:p>
            <a:pPr>
              <a:buNone/>
            </a:pPr>
            <a:r>
              <a:rPr lang="sv-SE" sz="2600" dirty="0" err="1" smtClean="0"/>
              <a:t>Fracture</a:t>
            </a:r>
            <a:r>
              <a:rPr lang="sv-SE" sz="2600" dirty="0" smtClean="0"/>
              <a:t> </a:t>
            </a:r>
            <a:r>
              <a:rPr lang="sv-SE" sz="2600" dirty="0" err="1" smtClean="0"/>
              <a:t>frequency</a:t>
            </a:r>
            <a:r>
              <a:rPr lang="sv-SE" sz="2600" dirty="0" smtClean="0"/>
              <a:t> </a:t>
            </a:r>
            <a:r>
              <a:rPr lang="sv-SE" sz="2600" dirty="0" err="1" smtClean="0"/>
              <a:t>indicator</a:t>
            </a:r>
            <a:r>
              <a:rPr lang="sv-SE" sz="2600" dirty="0" smtClean="0"/>
              <a:t> (RQD) =  90 </a:t>
            </a:r>
          </a:p>
          <a:p>
            <a:pPr>
              <a:buNone/>
            </a:pPr>
            <a:r>
              <a:rPr lang="sv-SE" sz="2600" dirty="0" smtClean="0"/>
              <a:t>(90-100 </a:t>
            </a:r>
            <a:r>
              <a:rPr lang="sv-SE" sz="2600" dirty="0" err="1" smtClean="0"/>
              <a:t>very</a:t>
            </a:r>
            <a:r>
              <a:rPr lang="sv-SE" sz="2600" dirty="0" smtClean="0"/>
              <a:t> </a:t>
            </a:r>
            <a:r>
              <a:rPr lang="sv-SE" sz="2600" dirty="0" err="1" smtClean="0"/>
              <a:t>good</a:t>
            </a:r>
            <a:r>
              <a:rPr lang="sv-SE" sz="2600" dirty="0" smtClean="0"/>
              <a:t>, 10-25 </a:t>
            </a:r>
            <a:r>
              <a:rPr lang="sv-SE" sz="2600" dirty="0" err="1" smtClean="0"/>
              <a:t>poor</a:t>
            </a:r>
            <a:r>
              <a:rPr lang="sv-SE" sz="2600" dirty="0" smtClean="0"/>
              <a:t>)</a:t>
            </a:r>
          </a:p>
          <a:p>
            <a:pPr>
              <a:buNone/>
            </a:pPr>
            <a:r>
              <a:rPr lang="sv-SE" sz="2000" dirty="0" smtClean="0"/>
              <a:t>.</a:t>
            </a:r>
            <a:endParaRPr lang="sv-SE" sz="2200" dirty="0" smtClean="0"/>
          </a:p>
          <a:p>
            <a:pPr>
              <a:buNone/>
            </a:pPr>
            <a:r>
              <a:rPr lang="sv-SE" sz="2600" dirty="0" err="1" smtClean="0"/>
              <a:t>Geotechnical</a:t>
            </a:r>
            <a:r>
              <a:rPr lang="sv-SE" sz="2600" dirty="0" smtClean="0"/>
              <a:t> </a:t>
            </a:r>
            <a:r>
              <a:rPr lang="sv-SE" sz="2600" dirty="0" err="1" smtClean="0"/>
              <a:t>Q-value</a:t>
            </a:r>
            <a:r>
              <a:rPr lang="sv-SE" sz="2600" dirty="0" smtClean="0"/>
              <a:t>:  10 – 40 </a:t>
            </a:r>
            <a:r>
              <a:rPr lang="sv-SE" sz="2600" dirty="0" err="1" smtClean="0"/>
              <a:t>typical</a:t>
            </a:r>
            <a:r>
              <a:rPr lang="sv-SE" sz="2600" dirty="0" smtClean="0"/>
              <a:t>, 2 to 6 in the </a:t>
            </a:r>
            <a:r>
              <a:rPr lang="sv-SE" sz="2600" dirty="0" err="1" smtClean="0"/>
              <a:t>fracture</a:t>
            </a:r>
            <a:r>
              <a:rPr lang="sv-SE" sz="2600" dirty="0" smtClean="0"/>
              <a:t> </a:t>
            </a:r>
            <a:r>
              <a:rPr lang="sv-SE" sz="2600" dirty="0" err="1" smtClean="0"/>
              <a:t>zones</a:t>
            </a:r>
            <a:r>
              <a:rPr lang="sv-SE" sz="2600" dirty="0" smtClean="0"/>
              <a:t>.</a:t>
            </a:r>
            <a:endParaRPr lang="sv-SE" sz="26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Water </a:t>
            </a:r>
            <a:r>
              <a:rPr lang="sv-SE" dirty="0" err="1" smtClean="0"/>
              <a:t>drainage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2400" dirty="0" err="1" smtClean="0"/>
              <a:t>Drainage</a:t>
            </a:r>
            <a:r>
              <a:rPr lang="sv-SE" sz="2400" dirty="0" smtClean="0"/>
              <a:t> experiment in the </a:t>
            </a:r>
            <a:r>
              <a:rPr lang="sv-SE" sz="2400" dirty="0" err="1" smtClean="0"/>
              <a:t>cored</a:t>
            </a:r>
            <a:r>
              <a:rPr lang="sv-SE" sz="2400" dirty="0" smtClean="0"/>
              <a:t> </a:t>
            </a:r>
            <a:r>
              <a:rPr lang="sv-SE" sz="2400" dirty="0" err="1" smtClean="0"/>
              <a:t>borhole</a:t>
            </a:r>
            <a:r>
              <a:rPr lang="sv-SE" sz="2400" dirty="0" smtClean="0"/>
              <a:t>: </a:t>
            </a:r>
          </a:p>
          <a:p>
            <a:pPr>
              <a:buNone/>
            </a:pPr>
            <a:r>
              <a:rPr lang="sv-SE" sz="2400" dirty="0" smtClean="0"/>
              <a:t>	</a:t>
            </a:r>
            <a:r>
              <a:rPr lang="sv-SE" sz="2400" dirty="0" smtClean="0"/>
              <a:t>	Intervals of 3 m</a:t>
            </a:r>
            <a:endParaRPr lang="sv-SE" sz="2400" dirty="0" smtClean="0"/>
          </a:p>
          <a:p>
            <a:r>
              <a:rPr lang="sv-SE" sz="2400" dirty="0" smtClean="0"/>
              <a:t>”The rock is tight” </a:t>
            </a:r>
            <a:r>
              <a:rPr lang="sv-SE" sz="2400" dirty="0" err="1" smtClean="0"/>
              <a:t>Exception</a:t>
            </a:r>
            <a:r>
              <a:rPr lang="sv-SE" sz="2400" dirty="0" smtClean="0"/>
              <a:t> in </a:t>
            </a:r>
            <a:r>
              <a:rPr lang="sv-SE" sz="2400" dirty="0" err="1" smtClean="0"/>
              <a:t>depth</a:t>
            </a:r>
            <a:r>
              <a:rPr lang="sv-SE" sz="2400" dirty="0" smtClean="0"/>
              <a:t> segment 3.5 </a:t>
            </a:r>
            <a:r>
              <a:rPr lang="sv-SE" sz="2400" dirty="0" smtClean="0"/>
              <a:t>– </a:t>
            </a:r>
            <a:r>
              <a:rPr lang="sv-SE" sz="2400" dirty="0" smtClean="0"/>
              <a:t>6.5 m </a:t>
            </a:r>
            <a:r>
              <a:rPr lang="sv-SE" sz="2400" dirty="0" err="1" smtClean="0"/>
              <a:t>where</a:t>
            </a:r>
            <a:r>
              <a:rPr lang="sv-SE" sz="2400" dirty="0" smtClean="0"/>
              <a:t> </a:t>
            </a:r>
            <a:r>
              <a:rPr lang="sv-SE" sz="2400" dirty="0" err="1" smtClean="0"/>
              <a:t>drainage</a:t>
            </a:r>
            <a:r>
              <a:rPr lang="sv-SE" sz="2400" dirty="0" smtClean="0"/>
              <a:t> hints at </a:t>
            </a:r>
            <a:r>
              <a:rPr lang="sv-SE" sz="2400" dirty="0" err="1" smtClean="0"/>
              <a:t>open</a:t>
            </a:r>
            <a:r>
              <a:rPr lang="sv-SE" sz="2400" dirty="0" smtClean="0"/>
              <a:t> </a:t>
            </a:r>
            <a:r>
              <a:rPr lang="sv-SE" sz="2400" dirty="0" err="1" smtClean="0"/>
              <a:t>fractures</a:t>
            </a:r>
            <a:r>
              <a:rPr lang="sv-SE" sz="2400" dirty="0" smtClean="0"/>
              <a:t> at 6 m </a:t>
            </a:r>
            <a:r>
              <a:rPr lang="sv-SE" sz="2400" dirty="0" err="1" smtClean="0"/>
              <a:t>depth</a:t>
            </a:r>
            <a:endParaRPr lang="sv-SE" sz="2400" dirty="0" smtClean="0"/>
          </a:p>
          <a:p>
            <a:endParaRPr lang="sv-SE" sz="2400" dirty="0" smtClean="0"/>
          </a:p>
          <a:p>
            <a:r>
              <a:rPr lang="sv-SE" sz="2400" dirty="0" err="1" smtClean="0"/>
              <a:t>Groundwater</a:t>
            </a:r>
            <a:r>
              <a:rPr lang="sv-SE" sz="2400" dirty="0" smtClean="0"/>
              <a:t> </a:t>
            </a:r>
            <a:r>
              <a:rPr lang="sv-SE" sz="2400" dirty="0" err="1" smtClean="0"/>
              <a:t>level</a:t>
            </a:r>
            <a:r>
              <a:rPr lang="sv-SE" sz="2400" dirty="0" smtClean="0"/>
              <a:t> at 1 - 1.5 m </a:t>
            </a:r>
            <a:r>
              <a:rPr lang="sv-SE" sz="2400" dirty="0" err="1" smtClean="0"/>
              <a:t>below</a:t>
            </a:r>
            <a:r>
              <a:rPr lang="sv-SE" sz="2400" dirty="0" smtClean="0"/>
              <a:t> </a:t>
            </a:r>
            <a:r>
              <a:rPr lang="sv-SE" sz="2400" dirty="0" err="1" smtClean="0"/>
              <a:t>surface</a:t>
            </a:r>
            <a:r>
              <a:rPr lang="sv-SE" sz="2400" dirty="0" smtClean="0"/>
              <a:t>, </a:t>
            </a:r>
            <a:r>
              <a:rPr lang="sv-SE" sz="2400" dirty="0" err="1" smtClean="0"/>
              <a:t>follows</a:t>
            </a:r>
            <a:r>
              <a:rPr lang="sv-SE" sz="2400" dirty="0" smtClean="0"/>
              <a:t> </a:t>
            </a:r>
            <a:r>
              <a:rPr lang="sv-SE" sz="2400" dirty="0" err="1" smtClean="0"/>
              <a:t>topography</a:t>
            </a:r>
            <a:r>
              <a:rPr lang="sv-SE" sz="2400" dirty="0" smtClean="0"/>
              <a:t> </a:t>
            </a:r>
          </a:p>
          <a:p>
            <a:r>
              <a:rPr lang="sv-SE" sz="2400" dirty="0" err="1" smtClean="0"/>
              <a:t>Expect</a:t>
            </a:r>
            <a:r>
              <a:rPr lang="sv-SE" sz="2400" dirty="0" smtClean="0"/>
              <a:t> water pressure from </a:t>
            </a:r>
            <a:r>
              <a:rPr lang="sv-SE" sz="2400" dirty="0" err="1" smtClean="0"/>
              <a:t>higher</a:t>
            </a:r>
            <a:r>
              <a:rPr lang="sv-SE" sz="2400" dirty="0" smtClean="0"/>
              <a:t> </a:t>
            </a:r>
            <a:r>
              <a:rPr lang="sv-SE" sz="2400" dirty="0" err="1" smtClean="0"/>
              <a:t>topography</a:t>
            </a:r>
            <a:r>
              <a:rPr lang="sv-SE" sz="2400" dirty="0" smtClean="0"/>
              <a:t> east of </a:t>
            </a:r>
            <a:r>
              <a:rPr lang="sv-SE" sz="2400" dirty="0" err="1" smtClean="0"/>
              <a:t>building</a:t>
            </a:r>
            <a:r>
              <a:rPr lang="sv-SE" sz="2400" dirty="0" smtClean="0"/>
              <a:t> to </a:t>
            </a:r>
            <a:r>
              <a:rPr lang="sv-SE" sz="2400" dirty="0" err="1" smtClean="0"/>
              <a:t>stabilize</a:t>
            </a:r>
            <a:r>
              <a:rPr lang="sv-SE" sz="2400" dirty="0" smtClean="0"/>
              <a:t> water </a:t>
            </a:r>
            <a:r>
              <a:rPr lang="sv-SE" sz="2400" dirty="0" err="1" smtClean="0"/>
              <a:t>level</a:t>
            </a:r>
            <a:r>
              <a:rPr lang="sv-SE" sz="2400" dirty="0" smtClean="0"/>
              <a:t> in </a:t>
            </a:r>
            <a:r>
              <a:rPr lang="sv-SE" sz="2400" dirty="0" err="1" smtClean="0"/>
              <a:t>bedrock</a:t>
            </a:r>
            <a:r>
              <a:rPr lang="sv-SE" sz="2400" dirty="0" smtClean="0"/>
              <a:t> </a:t>
            </a:r>
            <a:r>
              <a:rPr lang="sv-SE" sz="2400" dirty="0" err="1" smtClean="0"/>
              <a:t>body</a:t>
            </a:r>
            <a:r>
              <a:rPr lang="sv-SE" sz="2400" dirty="0" smtClean="0"/>
              <a:t> </a:t>
            </a:r>
          </a:p>
          <a:p>
            <a:endParaRPr lang="sv-SE" sz="24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Superconducting </a:t>
            </a:r>
            <a:r>
              <a:rPr lang="en-GB" dirty="0"/>
              <a:t>gravimeter</a:t>
            </a:r>
          </a:p>
        </p:txBody>
      </p:sp>
      <p:pic>
        <p:nvPicPr>
          <p:cNvPr id="25609" name="Picture 8" descr="system-xsectio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839913"/>
            <a:ext cx="4495800" cy="3673475"/>
          </a:xfrm>
          <a:noFill/>
          <a:ln/>
        </p:spPr>
      </p:pic>
      <p:pic>
        <p:nvPicPr>
          <p:cNvPr id="25610" name="Picture 9" descr="scg-princ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24388" y="2276475"/>
            <a:ext cx="4519612" cy="2654300"/>
          </a:xfrm>
          <a:noFill/>
          <a:ln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067128" cy="4525963"/>
          </a:xfrm>
        </p:spPr>
        <p:txBody>
          <a:bodyPr>
            <a:normAutofit/>
          </a:bodyPr>
          <a:lstStyle/>
          <a:p>
            <a:r>
              <a:rPr lang="sv-SE" sz="2000" dirty="0" err="1" smtClean="0"/>
              <a:t>Cryogenic</a:t>
            </a:r>
            <a:r>
              <a:rPr lang="sv-SE" sz="2000" dirty="0" smtClean="0"/>
              <a:t> sensor</a:t>
            </a:r>
          </a:p>
          <a:p>
            <a:r>
              <a:rPr lang="sv-SE" sz="2000" dirty="0" smtClean="0"/>
              <a:t>Feedback loop</a:t>
            </a:r>
          </a:p>
          <a:p>
            <a:r>
              <a:rPr lang="sv-SE" sz="2000" dirty="0" smtClean="0"/>
              <a:t>Feedback </a:t>
            </a:r>
            <a:r>
              <a:rPr lang="sv-SE" sz="2000" dirty="0" err="1" smtClean="0"/>
              <a:t>controlled</a:t>
            </a:r>
            <a:r>
              <a:rPr lang="sv-SE" sz="2000" dirty="0" smtClean="0"/>
              <a:t> </a:t>
            </a:r>
            <a:r>
              <a:rPr lang="sv-SE" sz="2000" dirty="0" err="1" smtClean="0"/>
              <a:t>levelling</a:t>
            </a:r>
            <a:r>
              <a:rPr lang="sv-SE" sz="2000" dirty="0" smtClean="0"/>
              <a:t> </a:t>
            </a:r>
          </a:p>
          <a:p>
            <a:r>
              <a:rPr lang="sv-SE" sz="2000" dirty="0" smtClean="0"/>
              <a:t>60 l </a:t>
            </a:r>
            <a:r>
              <a:rPr lang="sv-SE" sz="2000" dirty="0" err="1" smtClean="0"/>
              <a:t>liquid</a:t>
            </a:r>
            <a:r>
              <a:rPr lang="sv-SE" sz="2000" dirty="0" smtClean="0"/>
              <a:t> helium </a:t>
            </a:r>
            <a:r>
              <a:rPr lang="sv-SE" sz="2000" dirty="0" err="1" smtClean="0"/>
              <a:t>dewar</a:t>
            </a:r>
            <a:endParaRPr lang="sv-SE" sz="2000" dirty="0"/>
          </a:p>
          <a:p>
            <a:r>
              <a:rPr lang="sv-SE" sz="2000" dirty="0" err="1" smtClean="0"/>
              <a:t>Coldhead</a:t>
            </a:r>
            <a:r>
              <a:rPr lang="sv-SE" sz="2000" dirty="0" smtClean="0"/>
              <a:t> </a:t>
            </a:r>
            <a:r>
              <a:rPr lang="sv-SE" sz="2000" dirty="0" err="1" smtClean="0"/>
              <a:t>generates</a:t>
            </a:r>
            <a:r>
              <a:rPr lang="sv-SE" sz="2000" dirty="0" smtClean="0"/>
              <a:t> </a:t>
            </a:r>
            <a:r>
              <a:rPr lang="sv-SE" sz="2000" dirty="0" err="1" smtClean="0"/>
              <a:t>liquid</a:t>
            </a:r>
            <a:r>
              <a:rPr lang="sv-SE" sz="2000" dirty="0" smtClean="0"/>
              <a:t> from </a:t>
            </a:r>
            <a:r>
              <a:rPr lang="sv-SE" sz="2000" dirty="0" err="1" smtClean="0"/>
              <a:t>room-temperature</a:t>
            </a:r>
            <a:r>
              <a:rPr lang="sv-SE" sz="2000" dirty="0" smtClean="0"/>
              <a:t> </a:t>
            </a:r>
            <a:r>
              <a:rPr lang="sv-SE" sz="2000" dirty="0" err="1" smtClean="0"/>
              <a:t>He</a:t>
            </a:r>
            <a:r>
              <a:rPr lang="sv-SE" sz="2000" dirty="0" smtClean="0"/>
              <a:t> gas.</a:t>
            </a:r>
            <a:endParaRPr lang="sv-SE" sz="20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868958"/>
          </a:xfrm>
        </p:spPr>
        <p:txBody>
          <a:bodyPr/>
          <a:lstStyle/>
          <a:p>
            <a:r>
              <a:rPr lang="sv-SE" dirty="0" smtClean="0"/>
              <a:t>Relative </a:t>
            </a:r>
            <a:r>
              <a:rPr lang="sv-SE" dirty="0" err="1" smtClean="0"/>
              <a:t>measurement</a:t>
            </a:r>
            <a:endParaRPr lang="sv-SE" dirty="0"/>
          </a:p>
        </p:txBody>
      </p:sp>
      <p:pic>
        <p:nvPicPr>
          <p:cNvPr id="5" name="Platshållare för innehåll 4" descr="driftmodel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1196752"/>
            <a:ext cx="7643192" cy="4170855"/>
          </a:xfrm>
        </p:spPr>
      </p:pic>
      <p:sp>
        <p:nvSpPr>
          <p:cNvPr id="6" name="textruta 5"/>
          <p:cNvSpPr txBox="1"/>
          <p:nvPr/>
        </p:nvSpPr>
        <p:spPr>
          <a:xfrm>
            <a:off x="755576" y="5589240"/>
            <a:ext cx="8064896" cy="73866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179388"/>
            <a:r>
              <a:rPr lang="sv-SE" sz="1400" dirty="0" smtClean="0"/>
              <a:t>Sensor </a:t>
            </a:r>
            <a:r>
              <a:rPr lang="sv-SE" sz="1400" dirty="0" err="1" smtClean="0"/>
              <a:t>factor</a:t>
            </a:r>
            <a:r>
              <a:rPr lang="sv-SE" sz="1400" dirty="0" smtClean="0"/>
              <a:t> is not </a:t>
            </a:r>
            <a:r>
              <a:rPr lang="sv-SE" sz="1400" dirty="0" err="1" smtClean="0"/>
              <a:t>related</a:t>
            </a:r>
            <a:r>
              <a:rPr lang="sv-SE" sz="1400" dirty="0" smtClean="0"/>
              <a:t> to principal SI </a:t>
            </a:r>
            <a:r>
              <a:rPr lang="sv-SE" sz="1400" dirty="0" err="1" smtClean="0"/>
              <a:t>units</a:t>
            </a:r>
            <a:r>
              <a:rPr lang="sv-SE" sz="1400" dirty="0" smtClean="0"/>
              <a:t>. The instrument </a:t>
            </a:r>
            <a:r>
              <a:rPr lang="sv-SE" sz="1400" dirty="0" err="1" smtClean="0"/>
              <a:t>needs</a:t>
            </a:r>
            <a:r>
              <a:rPr lang="sv-SE" sz="1400" dirty="0" smtClean="0"/>
              <a:t> </a:t>
            </a:r>
            <a:r>
              <a:rPr lang="sv-SE" sz="1400" dirty="0" err="1" smtClean="0"/>
              <a:t>calibration</a:t>
            </a:r>
            <a:r>
              <a:rPr lang="sv-SE" sz="1400" dirty="0" smtClean="0"/>
              <a:t> (</a:t>
            </a:r>
            <a:r>
              <a:rPr lang="sv-SE" sz="1400" dirty="0" err="1" smtClean="0"/>
              <a:t>next</a:t>
            </a:r>
            <a:r>
              <a:rPr lang="sv-SE" sz="1400" dirty="0" smtClean="0"/>
              <a:t> page). </a:t>
            </a:r>
            <a:r>
              <a:rPr lang="sv-SE" sz="1400" dirty="0" err="1" smtClean="0"/>
              <a:t>There</a:t>
            </a:r>
            <a:r>
              <a:rPr lang="sv-SE" sz="1400" dirty="0" smtClean="0"/>
              <a:t> is </a:t>
            </a:r>
            <a:r>
              <a:rPr lang="sv-SE" sz="1400" dirty="0" err="1" smtClean="0"/>
              <a:t>also</a:t>
            </a:r>
            <a:r>
              <a:rPr lang="sv-SE" sz="1400" dirty="0" smtClean="0"/>
              <a:t> a </a:t>
            </a:r>
            <a:r>
              <a:rPr lang="sv-SE" sz="1400" dirty="0" err="1" smtClean="0"/>
              <a:t>slowly</a:t>
            </a:r>
            <a:r>
              <a:rPr lang="sv-SE" sz="1400" dirty="0" smtClean="0"/>
              <a:t>  </a:t>
            </a:r>
            <a:r>
              <a:rPr lang="sv-SE" sz="1400" dirty="0" err="1" smtClean="0"/>
              <a:t>increasing</a:t>
            </a:r>
            <a:r>
              <a:rPr lang="sv-SE" sz="1400" dirty="0" smtClean="0"/>
              <a:t> </a:t>
            </a:r>
            <a:r>
              <a:rPr lang="sv-SE" sz="1400" dirty="0" err="1" smtClean="0"/>
              <a:t>effect</a:t>
            </a:r>
            <a:r>
              <a:rPr lang="sv-SE" sz="1400" dirty="0" smtClean="0"/>
              <a:t> in </a:t>
            </a:r>
            <a:r>
              <a:rPr lang="sv-SE" sz="1400" dirty="0" err="1" smtClean="0"/>
              <a:t>sensitivity</a:t>
            </a:r>
            <a:r>
              <a:rPr lang="sv-SE" sz="1400" dirty="0" smtClean="0"/>
              <a:t>, </a:t>
            </a:r>
            <a:r>
              <a:rPr lang="sv-SE" sz="1400" dirty="0" err="1" smtClean="0"/>
              <a:t>showing</a:t>
            </a:r>
            <a:r>
              <a:rPr lang="sv-SE" sz="1400" dirty="0" smtClean="0"/>
              <a:t> as a </a:t>
            </a:r>
            <a:r>
              <a:rPr lang="sv-SE" sz="1400" dirty="0" err="1" smtClean="0"/>
              <a:t>virtual</a:t>
            </a:r>
            <a:r>
              <a:rPr lang="sv-SE" sz="1400" dirty="0" smtClean="0"/>
              <a:t> </a:t>
            </a:r>
            <a:r>
              <a:rPr lang="sv-SE" sz="1400" dirty="0" err="1" smtClean="0"/>
              <a:t>decrease</a:t>
            </a:r>
            <a:r>
              <a:rPr lang="sv-SE" sz="1400" dirty="0" smtClean="0"/>
              <a:t> of </a:t>
            </a:r>
            <a:r>
              <a:rPr lang="sv-SE" sz="1400" dirty="0" err="1" smtClean="0"/>
              <a:t>gravity</a:t>
            </a:r>
            <a:r>
              <a:rPr lang="sv-SE" sz="1400" dirty="0" smtClean="0"/>
              <a:t>, first </a:t>
            </a:r>
            <a:r>
              <a:rPr lang="sv-SE" sz="1400" dirty="0" err="1" smtClean="0"/>
              <a:t>exponentially</a:t>
            </a:r>
            <a:r>
              <a:rPr lang="sv-SE" sz="1400" dirty="0" smtClean="0"/>
              <a:t> </a:t>
            </a:r>
            <a:r>
              <a:rPr lang="sv-SE" sz="1400" dirty="0" err="1" smtClean="0"/>
              <a:t>decaying</a:t>
            </a:r>
            <a:r>
              <a:rPr lang="sv-SE" sz="1400" dirty="0" smtClean="0"/>
              <a:t>, </a:t>
            </a:r>
            <a:r>
              <a:rPr lang="sv-SE" sz="1400" dirty="0" err="1" smtClean="0"/>
              <a:t>assymptotically</a:t>
            </a:r>
            <a:r>
              <a:rPr lang="sv-SE" sz="1400" dirty="0" smtClean="0"/>
              <a:t> as a </a:t>
            </a:r>
            <a:r>
              <a:rPr lang="sv-SE" sz="1400" dirty="0" err="1" smtClean="0"/>
              <a:t>linear</a:t>
            </a:r>
            <a:r>
              <a:rPr lang="sv-SE" sz="1400" dirty="0" smtClean="0"/>
              <a:t> </a:t>
            </a:r>
            <a:r>
              <a:rPr lang="sv-SE" sz="1400" dirty="0" err="1" smtClean="0"/>
              <a:t>function</a:t>
            </a:r>
            <a:r>
              <a:rPr lang="sv-SE" sz="1400" dirty="0" smtClean="0"/>
              <a:t> of time.  This is </a:t>
            </a:r>
            <a:r>
              <a:rPr lang="sv-SE" sz="1400" dirty="0" err="1" smtClean="0"/>
              <a:t>called</a:t>
            </a:r>
            <a:r>
              <a:rPr lang="sv-SE" sz="1400" dirty="0" smtClean="0"/>
              <a:t> </a:t>
            </a:r>
            <a:r>
              <a:rPr lang="sv-SE" sz="1400" b="1" dirty="0" smtClean="0"/>
              <a:t>drift</a:t>
            </a:r>
            <a:r>
              <a:rPr lang="sv-SE" sz="1400" dirty="0" smtClean="0"/>
              <a:t>. </a:t>
            </a:r>
            <a:endParaRPr lang="sv-SE" sz="14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The drift </a:t>
            </a:r>
            <a:r>
              <a:rPr lang="sv-SE" dirty="0" err="1" smtClean="0"/>
              <a:t>model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sv-SE" dirty="0" smtClean="0"/>
              <a:t>	</a:t>
            </a:r>
            <a:r>
              <a:rPr lang="sv-SE" i="1" dirty="0" smtClean="0"/>
              <a:t>A</a:t>
            </a:r>
            <a:r>
              <a:rPr lang="sv-SE" dirty="0" smtClean="0"/>
              <a:t> + </a:t>
            </a:r>
            <a:r>
              <a:rPr lang="sv-SE" i="1" dirty="0" smtClean="0"/>
              <a:t>B t</a:t>
            </a:r>
            <a:r>
              <a:rPr lang="sv-SE" dirty="0" smtClean="0"/>
              <a:t> + </a:t>
            </a:r>
            <a:r>
              <a:rPr lang="sv-SE" i="1" dirty="0" smtClean="0"/>
              <a:t>C</a:t>
            </a:r>
            <a:r>
              <a:rPr lang="sv-SE" dirty="0" smtClean="0"/>
              <a:t> </a:t>
            </a:r>
            <a:r>
              <a:rPr lang="sv-SE" dirty="0" err="1" smtClean="0"/>
              <a:t>exp</a:t>
            </a:r>
            <a:r>
              <a:rPr lang="sv-SE" dirty="0" smtClean="0"/>
              <a:t>(-</a:t>
            </a:r>
            <a:r>
              <a:rPr lang="sv-SE" i="1" dirty="0" smtClean="0"/>
              <a:t>D t</a:t>
            </a:r>
            <a:r>
              <a:rPr lang="sv-SE" dirty="0" smtClean="0"/>
              <a:t>)</a:t>
            </a:r>
          </a:p>
          <a:p>
            <a:pPr>
              <a:buNone/>
            </a:pPr>
            <a:r>
              <a:rPr lang="sv-SE" dirty="0" smtClean="0"/>
              <a:t>	</a:t>
            </a:r>
            <a:r>
              <a:rPr lang="sv-SE" i="1" dirty="0" smtClean="0"/>
              <a:t>B</a:t>
            </a:r>
            <a:r>
              <a:rPr lang="sv-SE" dirty="0" smtClean="0"/>
              <a:t> = 0.014 6 nm/s</a:t>
            </a:r>
            <a:r>
              <a:rPr lang="sv-SE" baseline="30000" dirty="0" smtClean="0"/>
              <a:t>2</a:t>
            </a:r>
            <a:r>
              <a:rPr lang="sv-SE" dirty="0" smtClean="0"/>
              <a:t>/h</a:t>
            </a:r>
          </a:p>
          <a:p>
            <a:pPr>
              <a:buNone/>
            </a:pPr>
            <a:r>
              <a:rPr lang="sv-SE" dirty="0" smtClean="0"/>
              <a:t>	</a:t>
            </a:r>
            <a:r>
              <a:rPr lang="sv-SE" i="1" dirty="0" smtClean="0"/>
              <a:t>C</a:t>
            </a:r>
            <a:r>
              <a:rPr lang="sv-SE" dirty="0" smtClean="0"/>
              <a:t> = 182 nm/s</a:t>
            </a:r>
            <a:r>
              <a:rPr lang="sv-SE" baseline="30000" dirty="0" smtClean="0"/>
              <a:t>2</a:t>
            </a:r>
            <a:r>
              <a:rPr lang="sv-SE" dirty="0" smtClean="0"/>
              <a:t> </a:t>
            </a:r>
          </a:p>
          <a:p>
            <a:pPr>
              <a:buNone/>
            </a:pPr>
            <a:r>
              <a:rPr lang="sv-SE" dirty="0" smtClean="0"/>
              <a:t>	</a:t>
            </a:r>
            <a:r>
              <a:rPr lang="sv-SE" dirty="0" smtClean="0"/>
              <a:t>1/</a:t>
            </a:r>
            <a:r>
              <a:rPr lang="sv-SE" i="1" dirty="0" smtClean="0"/>
              <a:t>D</a:t>
            </a:r>
            <a:r>
              <a:rPr lang="sv-SE" dirty="0" smtClean="0"/>
              <a:t> = 474 h</a:t>
            </a:r>
          </a:p>
          <a:p>
            <a:pPr>
              <a:buNone/>
            </a:pPr>
            <a:r>
              <a:rPr lang="sv-SE" dirty="0" smtClean="0"/>
              <a:t>(</a:t>
            </a:r>
            <a:r>
              <a:rPr lang="sv-SE" dirty="0" err="1" smtClean="0"/>
              <a:t>typical</a:t>
            </a:r>
            <a:r>
              <a:rPr lang="sv-SE" dirty="0" smtClean="0"/>
              <a:t> </a:t>
            </a:r>
            <a:r>
              <a:rPr lang="sv-SE" dirty="0" err="1" smtClean="0"/>
              <a:t>results</a:t>
            </a:r>
            <a:r>
              <a:rPr lang="sv-SE" dirty="0" smtClean="0"/>
              <a:t>)</a:t>
            </a:r>
            <a:endParaRPr lang="sv-SE" baseline="30000" dirty="0" smtClean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Verticality</a:t>
            </a:r>
            <a:endParaRPr lang="sv-SE" dirty="0"/>
          </a:p>
        </p:txBody>
      </p:sp>
      <p:pic>
        <p:nvPicPr>
          <p:cNvPr id="4" name="Platshållare för innehåll 3" descr="Grav0908 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980728"/>
            <a:ext cx="3017309" cy="4525963"/>
          </a:xfrm>
        </p:spPr>
      </p:pic>
      <p:sp>
        <p:nvSpPr>
          <p:cNvPr id="5" name="textruta 4"/>
          <p:cNvSpPr txBox="1"/>
          <p:nvPr/>
        </p:nvSpPr>
        <p:spPr>
          <a:xfrm>
            <a:off x="3275856" y="1412776"/>
            <a:ext cx="5400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 smtClean="0"/>
              <a:t>Note</a:t>
            </a:r>
            <a:r>
              <a:rPr lang="sv-SE" dirty="0" smtClean="0"/>
              <a:t> the </a:t>
            </a:r>
            <a:r>
              <a:rPr lang="sv-SE" dirty="0" err="1" smtClean="0"/>
              <a:t>tilt</a:t>
            </a:r>
            <a:r>
              <a:rPr lang="sv-SE" dirty="0" smtClean="0"/>
              <a:t> </a:t>
            </a:r>
            <a:r>
              <a:rPr lang="sv-SE" dirty="0" err="1" smtClean="0"/>
              <a:t>actuators</a:t>
            </a:r>
            <a:r>
              <a:rPr lang="sv-SE" dirty="0" smtClean="0"/>
              <a:t> marked VX and VY on the </a:t>
            </a:r>
            <a:r>
              <a:rPr lang="sv-SE" dirty="0" err="1" smtClean="0"/>
              <a:t>photo</a:t>
            </a:r>
            <a:r>
              <a:rPr lang="sv-SE" dirty="0" smtClean="0"/>
              <a:t> to the </a:t>
            </a:r>
            <a:r>
              <a:rPr lang="sv-SE" dirty="0" err="1" smtClean="0"/>
              <a:t>left</a:t>
            </a:r>
            <a:r>
              <a:rPr lang="sv-SE" dirty="0" smtClean="0"/>
              <a:t>. </a:t>
            </a:r>
          </a:p>
          <a:p>
            <a:r>
              <a:rPr lang="sv-SE" dirty="0" smtClean="0"/>
              <a:t>The diagrams </a:t>
            </a:r>
            <a:r>
              <a:rPr lang="sv-SE" dirty="0" err="1" smtClean="0"/>
              <a:t>below</a:t>
            </a:r>
            <a:r>
              <a:rPr lang="sv-SE" dirty="0" smtClean="0"/>
              <a:t> show the action of the </a:t>
            </a:r>
            <a:r>
              <a:rPr lang="sv-SE" dirty="0" err="1" smtClean="0"/>
              <a:t>tilt</a:t>
            </a:r>
            <a:r>
              <a:rPr lang="sv-SE" dirty="0" smtClean="0"/>
              <a:t> controllers </a:t>
            </a:r>
            <a:r>
              <a:rPr lang="sv-SE" dirty="0" err="1" smtClean="0"/>
              <a:t>during</a:t>
            </a:r>
            <a:r>
              <a:rPr lang="sv-SE" dirty="0"/>
              <a:t> </a:t>
            </a:r>
            <a:r>
              <a:rPr lang="sv-SE" dirty="0" smtClean="0"/>
              <a:t>the </a:t>
            </a:r>
            <a:r>
              <a:rPr lang="sv-SE" dirty="0" err="1" smtClean="0"/>
              <a:t>Rayleigh</a:t>
            </a:r>
            <a:r>
              <a:rPr lang="sv-SE" dirty="0" smtClean="0"/>
              <a:t> </a:t>
            </a:r>
            <a:r>
              <a:rPr lang="sv-SE" dirty="0" err="1" smtClean="0"/>
              <a:t>wave</a:t>
            </a:r>
            <a:r>
              <a:rPr lang="sv-SE" dirty="0" smtClean="0"/>
              <a:t> motion from the </a:t>
            </a:r>
            <a:r>
              <a:rPr lang="sv-SE" dirty="0" err="1" smtClean="0"/>
              <a:t>Maule</a:t>
            </a:r>
            <a:r>
              <a:rPr lang="sv-SE" dirty="0" smtClean="0"/>
              <a:t> </a:t>
            </a:r>
            <a:r>
              <a:rPr lang="sv-SE" dirty="0" err="1" smtClean="0"/>
              <a:t>earthquake</a:t>
            </a:r>
            <a:r>
              <a:rPr lang="sv-SE" dirty="0" smtClean="0"/>
              <a:t> (Chile, Feb. 27, 2010). </a:t>
            </a:r>
            <a:endParaRPr lang="sv-SE" dirty="0"/>
          </a:p>
        </p:txBody>
      </p:sp>
      <p:pic>
        <p:nvPicPr>
          <p:cNvPr id="2050" name="Picture 2" descr="C:\cygwin\home\hgs\grav\SCG\plot\PNG\10022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3562" y="2996952"/>
            <a:ext cx="5823190" cy="31845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Gravimeters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v-SE" sz="2400" b="1" dirty="0" smtClean="0"/>
              <a:t>Absolute </a:t>
            </a:r>
            <a:r>
              <a:rPr lang="sv-SE" sz="2400" b="1" dirty="0" err="1" smtClean="0"/>
              <a:t>measurements</a:t>
            </a:r>
            <a:r>
              <a:rPr lang="sv-SE" sz="2400" b="1" dirty="0" smtClean="0"/>
              <a:t>: </a:t>
            </a:r>
            <a:r>
              <a:rPr lang="sv-SE" sz="2400" dirty="0" smtClean="0"/>
              <a:t>by time</a:t>
            </a:r>
          </a:p>
          <a:p>
            <a:pPr lvl="1"/>
            <a:r>
              <a:rPr lang="sv-SE" sz="2000" dirty="0" err="1" smtClean="0"/>
              <a:t>Reverting</a:t>
            </a:r>
            <a:r>
              <a:rPr lang="sv-SE" sz="2000" dirty="0" smtClean="0"/>
              <a:t> </a:t>
            </a:r>
            <a:r>
              <a:rPr lang="sv-SE" sz="2000" dirty="0" err="1" smtClean="0"/>
              <a:t>pendulum</a:t>
            </a:r>
            <a:endParaRPr lang="sv-SE" sz="2000" dirty="0" smtClean="0"/>
          </a:p>
          <a:p>
            <a:pPr lvl="1"/>
            <a:r>
              <a:rPr lang="sv-SE" sz="2000" dirty="0" err="1" smtClean="0"/>
              <a:t>Ballistic</a:t>
            </a:r>
            <a:r>
              <a:rPr lang="sv-SE" sz="2000" dirty="0" smtClean="0"/>
              <a:t> or </a:t>
            </a:r>
            <a:r>
              <a:rPr lang="sv-SE" sz="2000" dirty="0" err="1" smtClean="0"/>
              <a:t>falling</a:t>
            </a:r>
            <a:r>
              <a:rPr lang="sv-SE" sz="2000" dirty="0" smtClean="0"/>
              <a:t> test </a:t>
            </a:r>
            <a:r>
              <a:rPr lang="sv-SE" sz="2000" dirty="0" err="1" smtClean="0"/>
              <a:t>mass</a:t>
            </a:r>
            <a:r>
              <a:rPr lang="sv-SE" sz="2000" dirty="0" smtClean="0"/>
              <a:t> </a:t>
            </a:r>
          </a:p>
          <a:p>
            <a:pPr lvl="1">
              <a:buNone/>
            </a:pPr>
            <a:endParaRPr lang="sv-SE" sz="2000" dirty="0" smtClean="0"/>
          </a:p>
          <a:p>
            <a:r>
              <a:rPr lang="sv-SE" sz="2400" b="1" dirty="0" smtClean="0"/>
              <a:t>Relative </a:t>
            </a:r>
            <a:r>
              <a:rPr lang="sv-SE" sz="2400" b="1" dirty="0" err="1" smtClean="0"/>
              <a:t>measurements</a:t>
            </a:r>
            <a:r>
              <a:rPr lang="sv-SE" sz="2400" b="1" dirty="0" smtClean="0"/>
              <a:t>: </a:t>
            </a:r>
            <a:r>
              <a:rPr lang="sv-SE" sz="2400" dirty="0" err="1" smtClean="0"/>
              <a:t>measure</a:t>
            </a:r>
            <a:r>
              <a:rPr lang="sv-SE" sz="2400" dirty="0" smtClean="0"/>
              <a:t> </a:t>
            </a:r>
            <a:r>
              <a:rPr lang="sv-SE" sz="2400" dirty="0" err="1" smtClean="0"/>
              <a:t>change</a:t>
            </a:r>
            <a:r>
              <a:rPr lang="sv-SE" sz="2400" dirty="0" smtClean="0"/>
              <a:t> of </a:t>
            </a:r>
            <a:r>
              <a:rPr lang="sv-SE" sz="2400" dirty="0" err="1" smtClean="0"/>
              <a:t>gravity</a:t>
            </a:r>
            <a:r>
              <a:rPr lang="sv-SE" sz="2400" dirty="0" smtClean="0"/>
              <a:t> over time </a:t>
            </a:r>
            <a:r>
              <a:rPr lang="sv-SE" sz="2400" dirty="0" err="1" smtClean="0"/>
              <a:t>using</a:t>
            </a:r>
            <a:r>
              <a:rPr lang="sv-SE" sz="2400" dirty="0" smtClean="0"/>
              <a:t> a </a:t>
            </a:r>
            <a:r>
              <a:rPr lang="sv-SE" sz="2400" dirty="0" err="1" smtClean="0"/>
              <a:t>restoring</a:t>
            </a:r>
            <a:r>
              <a:rPr lang="sv-SE" sz="2400" dirty="0" smtClean="0"/>
              <a:t> force</a:t>
            </a:r>
          </a:p>
          <a:p>
            <a:pPr lvl="1"/>
            <a:r>
              <a:rPr lang="sv-SE" sz="2000" dirty="0" smtClean="0"/>
              <a:t>Metal or </a:t>
            </a:r>
            <a:r>
              <a:rPr lang="sv-SE" sz="2000" dirty="0" err="1" smtClean="0"/>
              <a:t>quartz</a:t>
            </a:r>
            <a:r>
              <a:rPr lang="sv-SE" sz="2000" dirty="0" smtClean="0"/>
              <a:t> spring on a </a:t>
            </a:r>
            <a:r>
              <a:rPr lang="sv-SE" sz="2000" dirty="0" err="1" smtClean="0"/>
              <a:t>balance</a:t>
            </a:r>
            <a:r>
              <a:rPr lang="sv-SE" sz="2000" dirty="0" smtClean="0"/>
              <a:t> </a:t>
            </a:r>
            <a:r>
              <a:rPr lang="sv-SE" sz="2000" dirty="0" err="1" smtClean="0"/>
              <a:t>beam</a:t>
            </a:r>
            <a:r>
              <a:rPr lang="sv-SE" sz="2000" dirty="0" smtClean="0"/>
              <a:t> and test </a:t>
            </a:r>
            <a:r>
              <a:rPr lang="sv-SE" sz="2000" dirty="0" err="1" smtClean="0"/>
              <a:t>mass</a:t>
            </a:r>
            <a:r>
              <a:rPr lang="sv-SE" sz="2000" dirty="0" smtClean="0"/>
              <a:t>, </a:t>
            </a:r>
            <a:r>
              <a:rPr lang="sv-SE" sz="2000" dirty="0" err="1" smtClean="0"/>
              <a:t>measure</a:t>
            </a:r>
            <a:r>
              <a:rPr lang="sv-SE" sz="2000" dirty="0" smtClean="0"/>
              <a:t> elongation (</a:t>
            </a:r>
            <a:r>
              <a:rPr lang="sv-SE" sz="2000" dirty="0" err="1" smtClean="0"/>
              <a:t>control</a:t>
            </a:r>
            <a:r>
              <a:rPr lang="sv-SE" sz="2000" dirty="0" smtClean="0"/>
              <a:t> by </a:t>
            </a:r>
            <a:r>
              <a:rPr lang="sv-SE" sz="2000" dirty="0" err="1" smtClean="0"/>
              <a:t>feed-back</a:t>
            </a:r>
            <a:r>
              <a:rPr lang="sv-SE" sz="2000" dirty="0" smtClean="0"/>
              <a:t>)</a:t>
            </a:r>
          </a:p>
          <a:p>
            <a:pPr lvl="1"/>
            <a:r>
              <a:rPr lang="sv-SE" sz="2000" dirty="0" err="1" smtClean="0"/>
              <a:t>Induced</a:t>
            </a:r>
            <a:r>
              <a:rPr lang="sv-SE" sz="2000" dirty="0" smtClean="0"/>
              <a:t> </a:t>
            </a:r>
            <a:r>
              <a:rPr lang="sv-SE" sz="2000" dirty="0" err="1"/>
              <a:t>m</a:t>
            </a:r>
            <a:r>
              <a:rPr lang="sv-SE" sz="2000" dirty="0" err="1" smtClean="0"/>
              <a:t>agnetic</a:t>
            </a:r>
            <a:r>
              <a:rPr lang="sv-SE" sz="2000" dirty="0" smtClean="0"/>
              <a:t> </a:t>
            </a:r>
            <a:r>
              <a:rPr lang="sv-SE" sz="2000" dirty="0" err="1" smtClean="0"/>
              <a:t>field</a:t>
            </a:r>
            <a:r>
              <a:rPr lang="sv-SE" sz="2000" dirty="0" smtClean="0"/>
              <a:t> in a </a:t>
            </a:r>
            <a:r>
              <a:rPr lang="sv-SE" sz="2000" dirty="0" err="1" smtClean="0"/>
              <a:t>superconducting</a:t>
            </a:r>
            <a:r>
              <a:rPr lang="sv-SE" sz="2000" dirty="0" smtClean="0"/>
              <a:t> test </a:t>
            </a:r>
            <a:r>
              <a:rPr lang="sv-SE" sz="2000" dirty="0" err="1" smtClean="0"/>
              <a:t>mass</a:t>
            </a:r>
            <a:r>
              <a:rPr lang="sv-SE" sz="2000" dirty="0" smtClean="0"/>
              <a:t>, </a:t>
            </a:r>
            <a:r>
              <a:rPr lang="sv-SE" sz="2000" dirty="0" err="1" smtClean="0"/>
              <a:t>measure</a:t>
            </a:r>
            <a:r>
              <a:rPr lang="sv-SE" sz="2000" dirty="0" smtClean="0"/>
              <a:t> position (</a:t>
            </a:r>
            <a:r>
              <a:rPr lang="sv-SE" sz="2000" dirty="0" err="1" smtClean="0"/>
              <a:t>control</a:t>
            </a:r>
            <a:r>
              <a:rPr lang="sv-SE" sz="2000" dirty="0" smtClean="0"/>
              <a:t> by </a:t>
            </a:r>
            <a:r>
              <a:rPr lang="sv-SE" sz="2000" dirty="0" err="1" smtClean="0"/>
              <a:t>feed-back</a:t>
            </a:r>
            <a:r>
              <a:rPr lang="sv-SE" sz="2000" dirty="0" smtClean="0"/>
              <a:t>)</a:t>
            </a:r>
          </a:p>
          <a:p>
            <a:pPr lvl="1"/>
            <a:endParaRPr lang="sv-SE" sz="2000" dirty="0" smtClean="0"/>
          </a:p>
          <a:p>
            <a:r>
              <a:rPr lang="sv-SE" sz="2000" dirty="0" err="1" smtClean="0"/>
              <a:t>Measurement</a:t>
            </a:r>
            <a:r>
              <a:rPr lang="sv-SE" sz="2000" dirty="0" smtClean="0"/>
              <a:t> of </a:t>
            </a:r>
            <a:r>
              <a:rPr lang="sv-SE" sz="2000" dirty="0" err="1" smtClean="0"/>
              <a:t>gravity</a:t>
            </a:r>
            <a:r>
              <a:rPr lang="sv-SE" sz="2000" dirty="0" smtClean="0"/>
              <a:t> is </a:t>
            </a:r>
            <a:r>
              <a:rPr lang="sv-SE" sz="2000" dirty="0" err="1" smtClean="0"/>
              <a:t>along</a:t>
            </a:r>
            <a:r>
              <a:rPr lang="sv-SE" sz="2000" dirty="0" smtClean="0"/>
              <a:t> the </a:t>
            </a:r>
            <a:r>
              <a:rPr lang="sv-SE" sz="2000" b="1" dirty="0" err="1" smtClean="0"/>
              <a:t>vertical</a:t>
            </a:r>
            <a:r>
              <a:rPr lang="sv-SE" sz="2000" dirty="0" smtClean="0"/>
              <a:t> (</a:t>
            </a:r>
            <a:r>
              <a:rPr lang="sv-SE" sz="2000" dirty="0" err="1" smtClean="0"/>
              <a:t>actually</a:t>
            </a:r>
            <a:r>
              <a:rPr lang="sv-SE" sz="2000" dirty="0" smtClean="0"/>
              <a:t> a </a:t>
            </a:r>
            <a:r>
              <a:rPr lang="sv-SE" sz="2000" dirty="0" err="1" smtClean="0"/>
              <a:t>tautology</a:t>
            </a:r>
            <a:r>
              <a:rPr lang="sv-SE" sz="2000" dirty="0" smtClean="0"/>
              <a:t>); </a:t>
            </a:r>
            <a:r>
              <a:rPr lang="sv-SE" sz="2000" dirty="0" err="1" smtClean="0"/>
              <a:t>however</a:t>
            </a:r>
            <a:r>
              <a:rPr lang="sv-SE" sz="2000" dirty="0" smtClean="0"/>
              <a:t>, the </a:t>
            </a:r>
            <a:r>
              <a:rPr lang="sv-SE" sz="2000" dirty="0" err="1" smtClean="0"/>
              <a:t>platform</a:t>
            </a:r>
            <a:r>
              <a:rPr lang="sv-SE" sz="2000" dirty="0" smtClean="0"/>
              <a:t> </a:t>
            </a:r>
            <a:r>
              <a:rPr lang="sv-SE" sz="2000" dirty="0" err="1" smtClean="0"/>
              <a:t>might</a:t>
            </a:r>
            <a:r>
              <a:rPr lang="sv-SE" sz="2000" dirty="0" smtClean="0"/>
              <a:t> </a:t>
            </a:r>
            <a:r>
              <a:rPr lang="sv-SE" sz="2000" dirty="0" err="1" smtClean="0"/>
              <a:t>tilt</a:t>
            </a:r>
            <a:r>
              <a:rPr lang="sv-SE" sz="2000" dirty="0" smtClean="0"/>
              <a:t>. A combination of </a:t>
            </a:r>
            <a:r>
              <a:rPr lang="sv-SE" sz="2000" dirty="0" err="1" smtClean="0"/>
              <a:t>tiltmeters</a:t>
            </a:r>
            <a:r>
              <a:rPr lang="sv-SE" sz="2000" dirty="0" smtClean="0"/>
              <a:t> and gravimeter forms a </a:t>
            </a:r>
            <a:r>
              <a:rPr lang="sv-SE" sz="2000" dirty="0" err="1" smtClean="0"/>
              <a:t>fully</a:t>
            </a:r>
            <a:r>
              <a:rPr lang="sv-SE" sz="2000" dirty="0" smtClean="0"/>
              <a:t> 3-dimensional </a:t>
            </a:r>
            <a:r>
              <a:rPr lang="sv-SE" sz="2000" dirty="0" err="1" smtClean="0"/>
              <a:t>measurement</a:t>
            </a:r>
            <a:r>
              <a:rPr lang="sv-SE" sz="2000" dirty="0" smtClean="0"/>
              <a:t>. </a:t>
            </a:r>
          </a:p>
          <a:p>
            <a:pPr lvl="1">
              <a:buNone/>
            </a:pPr>
            <a:endParaRPr lang="sv-SE" sz="24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q100820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332656"/>
            <a:ext cx="7981150" cy="4525963"/>
          </a:xfrm>
        </p:spPr>
      </p:pic>
      <p:sp>
        <p:nvSpPr>
          <p:cNvPr id="6" name="textruta 5"/>
          <p:cNvSpPr txBox="1"/>
          <p:nvPr/>
        </p:nvSpPr>
        <p:spPr>
          <a:xfrm>
            <a:off x="827584" y="5229200"/>
            <a:ext cx="7416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This is </a:t>
            </a:r>
            <a:r>
              <a:rPr lang="sv-SE" dirty="0" err="1" smtClean="0"/>
              <a:t>about</a:t>
            </a:r>
            <a:r>
              <a:rPr lang="sv-SE" dirty="0" smtClean="0"/>
              <a:t> the </a:t>
            </a:r>
            <a:r>
              <a:rPr lang="sv-SE" dirty="0" err="1" smtClean="0"/>
              <a:t>smallest</a:t>
            </a:r>
            <a:r>
              <a:rPr lang="sv-SE" dirty="0" smtClean="0"/>
              <a:t> </a:t>
            </a:r>
            <a:r>
              <a:rPr lang="sv-SE" dirty="0" err="1" smtClean="0"/>
              <a:t>magnitude</a:t>
            </a:r>
            <a:r>
              <a:rPr lang="sv-SE" dirty="0" smtClean="0"/>
              <a:t> </a:t>
            </a:r>
            <a:r>
              <a:rPr lang="sv-SE" dirty="0" err="1" smtClean="0"/>
              <a:t>earthquake</a:t>
            </a:r>
            <a:r>
              <a:rPr lang="sv-SE" dirty="0" smtClean="0"/>
              <a:t> that </a:t>
            </a:r>
            <a:r>
              <a:rPr lang="sv-SE" dirty="0" err="1" smtClean="0"/>
              <a:t>engauges</a:t>
            </a:r>
            <a:r>
              <a:rPr lang="sv-SE" dirty="0" smtClean="0"/>
              <a:t> the </a:t>
            </a:r>
            <a:r>
              <a:rPr lang="sv-SE" dirty="0" err="1" smtClean="0"/>
              <a:t>SCG’s</a:t>
            </a:r>
            <a:r>
              <a:rPr lang="sv-SE" smtClean="0"/>
              <a:t> tilt</a:t>
            </a:r>
            <a:r>
              <a:rPr lang="sv-SE" dirty="0" smtClean="0"/>
              <a:t> </a:t>
            </a:r>
            <a:r>
              <a:rPr lang="sv-SE" dirty="0" err="1" smtClean="0"/>
              <a:t>control</a:t>
            </a:r>
            <a:r>
              <a:rPr lang="sv-SE" dirty="0" smtClean="0"/>
              <a:t>. The </a:t>
            </a:r>
            <a:r>
              <a:rPr lang="sv-SE" dirty="0" err="1" smtClean="0"/>
              <a:t>epicentre</a:t>
            </a:r>
            <a:r>
              <a:rPr lang="sv-SE" dirty="0" smtClean="0"/>
              <a:t> of this event is not far from </a:t>
            </a:r>
            <a:r>
              <a:rPr lang="sv-SE" dirty="0" err="1" smtClean="0"/>
              <a:t>our</a:t>
            </a:r>
            <a:r>
              <a:rPr lang="sv-SE" dirty="0" smtClean="0"/>
              <a:t> </a:t>
            </a:r>
            <a:r>
              <a:rPr lang="sv-SE" dirty="0" err="1" smtClean="0"/>
              <a:t>antipode</a:t>
            </a:r>
            <a:r>
              <a:rPr lang="sv-SE" dirty="0" smtClean="0"/>
              <a:t>.  </a:t>
            </a:r>
            <a:r>
              <a:rPr lang="sv-SE" dirty="0" err="1" smtClean="0"/>
              <a:t>Source</a:t>
            </a:r>
            <a:r>
              <a:rPr lang="sv-SE" dirty="0" smtClean="0"/>
              <a:t> time </a:t>
            </a:r>
            <a:r>
              <a:rPr lang="sv-SE" dirty="0" err="1" smtClean="0"/>
              <a:t>was</a:t>
            </a:r>
            <a:r>
              <a:rPr lang="sv-SE" dirty="0" smtClean="0"/>
              <a:t> 17:56:19 </a:t>
            </a:r>
            <a:endParaRPr lang="sv-SE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err="1" smtClean="0"/>
              <a:t>Seismology</a:t>
            </a:r>
            <a:r>
              <a:rPr lang="sv-SE" dirty="0" smtClean="0"/>
              <a:t>: Free Oscillations</a:t>
            </a:r>
            <a:br>
              <a:rPr lang="sv-SE" dirty="0" smtClean="0"/>
            </a:b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3074" name="Picture 2" descr="C:\hgs\grav\SCG\Pop_and_Outreach\mod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569074" y="-4441825"/>
            <a:ext cx="2228723" cy="1574524"/>
          </a:xfrm>
          <a:prstGeom prst="rect">
            <a:avLst/>
          </a:prstGeom>
          <a:noFill/>
        </p:spPr>
      </p:pic>
      <p:pic>
        <p:nvPicPr>
          <p:cNvPr id="6" name="Bildobjekt 5" descr="mod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672" y="1268760"/>
            <a:ext cx="5724128" cy="3991537"/>
          </a:xfrm>
          <a:prstGeom prst="rect">
            <a:avLst/>
          </a:prstGeom>
        </p:spPr>
      </p:pic>
      <p:sp>
        <p:nvSpPr>
          <p:cNvPr id="7" name="textruta 6"/>
          <p:cNvSpPr txBox="1"/>
          <p:nvPr/>
        </p:nvSpPr>
        <p:spPr>
          <a:xfrm>
            <a:off x="467544" y="5445224"/>
            <a:ext cx="7920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The gravimeter data </a:t>
            </a:r>
            <a:r>
              <a:rPr lang="sv-SE" sz="1400" dirty="0" err="1" smtClean="0"/>
              <a:t>acquisition</a:t>
            </a:r>
            <a:r>
              <a:rPr lang="sv-SE" sz="1400" dirty="0" smtClean="0"/>
              <a:t> </a:t>
            </a:r>
            <a:r>
              <a:rPr lang="sv-SE" sz="1400" dirty="0" err="1" smtClean="0"/>
              <a:t>unit</a:t>
            </a:r>
            <a:r>
              <a:rPr lang="sv-SE" sz="1400" dirty="0" smtClean="0"/>
              <a:t> has a special filter </a:t>
            </a:r>
            <a:r>
              <a:rPr lang="sv-SE" sz="1400" dirty="0" err="1" smtClean="0"/>
              <a:t>channel</a:t>
            </a:r>
            <a:r>
              <a:rPr lang="sv-SE" sz="1400" dirty="0" smtClean="0"/>
              <a:t> that </a:t>
            </a:r>
            <a:r>
              <a:rPr lang="sv-SE" sz="1400" dirty="0" err="1" smtClean="0"/>
              <a:t>band-passes</a:t>
            </a:r>
            <a:r>
              <a:rPr lang="sv-SE" sz="1400" dirty="0" smtClean="0"/>
              <a:t> </a:t>
            </a:r>
            <a:r>
              <a:rPr lang="sv-SE" sz="1400" dirty="0" err="1" smtClean="0"/>
              <a:t>those</a:t>
            </a:r>
            <a:r>
              <a:rPr lang="sv-SE" sz="1400" dirty="0" smtClean="0"/>
              <a:t> </a:t>
            </a:r>
            <a:r>
              <a:rPr lang="sv-SE" sz="1400" dirty="0" err="1" smtClean="0"/>
              <a:t>standing</a:t>
            </a:r>
            <a:r>
              <a:rPr lang="sv-SE" sz="1400" dirty="0" smtClean="0"/>
              <a:t> </a:t>
            </a:r>
            <a:r>
              <a:rPr lang="sv-SE" sz="1400" dirty="0" err="1" smtClean="0"/>
              <a:t>waves</a:t>
            </a:r>
            <a:r>
              <a:rPr lang="sv-SE" sz="1400" dirty="0" smtClean="0"/>
              <a:t>, </a:t>
            </a:r>
            <a:r>
              <a:rPr lang="sv-SE" sz="1400" dirty="0" err="1" smtClean="0"/>
              <a:t>a.k.a</a:t>
            </a:r>
            <a:r>
              <a:rPr lang="sv-SE" sz="1400" dirty="0" smtClean="0"/>
              <a:t>. </a:t>
            </a:r>
            <a:r>
              <a:rPr lang="sv-SE" sz="1400" b="1" dirty="0" smtClean="0"/>
              <a:t>Free Oscillations </a:t>
            </a:r>
            <a:r>
              <a:rPr lang="sv-SE" sz="1400" dirty="0" smtClean="0"/>
              <a:t>or</a:t>
            </a:r>
            <a:r>
              <a:rPr lang="sv-SE" sz="1400" b="1" dirty="0" smtClean="0"/>
              <a:t> </a:t>
            </a:r>
            <a:r>
              <a:rPr lang="sv-SE" sz="1400" b="1" dirty="0" err="1" smtClean="0"/>
              <a:t>Seismic</a:t>
            </a:r>
            <a:r>
              <a:rPr lang="sv-SE" sz="1400" b="1" dirty="0" smtClean="0"/>
              <a:t> Normal Modes</a:t>
            </a:r>
            <a:r>
              <a:rPr lang="sv-SE" sz="1400" dirty="0" smtClean="0"/>
              <a:t>, that are </a:t>
            </a:r>
            <a:r>
              <a:rPr lang="sv-SE" sz="1400" dirty="0" err="1" smtClean="0"/>
              <a:t>excited</a:t>
            </a:r>
            <a:r>
              <a:rPr lang="sv-SE" sz="1400" dirty="0" smtClean="0"/>
              <a:t> in major </a:t>
            </a:r>
            <a:r>
              <a:rPr lang="sv-SE" sz="1400" dirty="0" err="1" smtClean="0"/>
              <a:t>earthquakes</a:t>
            </a:r>
            <a:r>
              <a:rPr lang="sv-SE" sz="1400" dirty="0" smtClean="0"/>
              <a:t> (</a:t>
            </a:r>
            <a:r>
              <a:rPr lang="sv-SE" sz="1400" dirty="0" err="1" smtClean="0"/>
              <a:t>example</a:t>
            </a:r>
            <a:r>
              <a:rPr lang="sv-SE" sz="1400" dirty="0" smtClean="0"/>
              <a:t> is from </a:t>
            </a:r>
            <a:r>
              <a:rPr lang="sv-SE" sz="1400" dirty="0" err="1" smtClean="0"/>
              <a:t>Andaman</a:t>
            </a:r>
            <a:r>
              <a:rPr lang="sv-SE" sz="1400" dirty="0" smtClean="0"/>
              <a:t> event Aug. 10, 2009). The Free Oscillation </a:t>
            </a:r>
            <a:r>
              <a:rPr lang="sv-SE" sz="1400" dirty="0" err="1" smtClean="0"/>
              <a:t>spectrum</a:t>
            </a:r>
            <a:r>
              <a:rPr lang="sv-SE" sz="1400" dirty="0" smtClean="0"/>
              <a:t> covers periods from 1.5 to 54 </a:t>
            </a:r>
            <a:r>
              <a:rPr lang="sv-SE" sz="1400" dirty="0" err="1" smtClean="0"/>
              <a:t>minutes</a:t>
            </a:r>
            <a:r>
              <a:rPr lang="sv-SE" sz="1400" dirty="0" smtClean="0"/>
              <a:t>.  </a:t>
            </a:r>
          </a:p>
          <a:p>
            <a:endParaRPr lang="sv-SE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6" name="Platshållare för innehåll 5" descr="modesp-100227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0"/>
            <a:ext cx="8496944" cy="5199321"/>
          </a:xfrm>
        </p:spPr>
      </p:pic>
      <p:sp>
        <p:nvSpPr>
          <p:cNvPr id="8" name="textruta 7"/>
          <p:cNvSpPr txBox="1"/>
          <p:nvPr/>
        </p:nvSpPr>
        <p:spPr>
          <a:xfrm>
            <a:off x="251520" y="5157192"/>
            <a:ext cx="864096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After the Magnitude 8.8 - Earthquake offshore Maule, Chile, 2010-Feb-27 at 06:34:14 UTC</a:t>
            </a:r>
          </a:p>
          <a:p>
            <a:endParaRPr lang="en-US" b="1" dirty="0"/>
          </a:p>
          <a:p>
            <a:r>
              <a:rPr lang="en-US" sz="1400" dirty="0" smtClean="0"/>
              <a:t>Comparison of Free Oscillation spectrum at Onsala with theoretical models. “S” stands for </a:t>
            </a:r>
            <a:r>
              <a:rPr lang="en-US" sz="1400" dirty="0" err="1" smtClean="0"/>
              <a:t>Spheroidal</a:t>
            </a:r>
            <a:r>
              <a:rPr lang="en-US" sz="1400" dirty="0" smtClean="0"/>
              <a:t> mode, right-subscript spherical harmonic degree, and left-subscript overtone number (number of nodes on earth radius. Splitting of modes relates to </a:t>
            </a:r>
            <a:r>
              <a:rPr lang="en-US" sz="1400" dirty="0" err="1" smtClean="0"/>
              <a:t>Coriolis</a:t>
            </a:r>
            <a:r>
              <a:rPr lang="en-US" sz="1400" dirty="0" smtClean="0"/>
              <a:t> effect. </a:t>
            </a:r>
            <a:r>
              <a:rPr lang="en-US" sz="1400" baseline="-25000" dirty="0" smtClean="0"/>
              <a:t>0</a:t>
            </a:r>
            <a:r>
              <a:rPr lang="en-US" sz="1400" dirty="0" smtClean="0"/>
              <a:t>S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 is notoriously hard to observe. </a:t>
            </a:r>
            <a:endParaRPr lang="en-US" sz="14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Noise</a:t>
            </a:r>
            <a:endParaRPr lang="sv-SE" dirty="0"/>
          </a:p>
        </p:txBody>
      </p:sp>
      <p:pic>
        <p:nvPicPr>
          <p:cNvPr id="4" name="Platshållare för innehåll 3" descr="4day-1s-pdgram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Noise</a:t>
            </a:r>
            <a:endParaRPr lang="sv-SE" dirty="0"/>
          </a:p>
        </p:txBody>
      </p:sp>
      <p:pic>
        <p:nvPicPr>
          <p:cNvPr id="6" name="Platshållare för innehåll 5" descr="3sp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66466" y="1600200"/>
            <a:ext cx="6611068" cy="4525963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" name="Platshållare för innehåll 6" descr="f00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4499992" cy="3280467"/>
          </a:xfrm>
        </p:spPr>
      </p:pic>
      <p:pic>
        <p:nvPicPr>
          <p:cNvPr id="8" name="Bildobjekt 7" descr="f0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37812" y="0"/>
            <a:ext cx="4506188" cy="3284984"/>
          </a:xfrm>
          <a:prstGeom prst="rect">
            <a:avLst/>
          </a:prstGeom>
        </p:spPr>
      </p:pic>
      <p:pic>
        <p:nvPicPr>
          <p:cNvPr id="9" name="Bildobjekt 8" descr="f00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3429000"/>
            <a:ext cx="4427984" cy="3227974"/>
          </a:xfrm>
          <a:prstGeom prst="rect">
            <a:avLst/>
          </a:prstGeom>
        </p:spPr>
      </p:pic>
      <p:sp>
        <p:nvSpPr>
          <p:cNvPr id="10" name="textruta 9"/>
          <p:cNvSpPr txBox="1"/>
          <p:nvPr/>
        </p:nvSpPr>
        <p:spPr>
          <a:xfrm>
            <a:off x="683568" y="3789040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East     North</a:t>
            </a:r>
          </a:p>
          <a:p>
            <a:r>
              <a:rPr lang="sv-SE" dirty="0" smtClean="0"/>
              <a:t> </a:t>
            </a:r>
            <a:r>
              <a:rPr lang="sv-SE" dirty="0" smtClean="0"/>
              <a:t>            </a:t>
            </a:r>
            <a:r>
              <a:rPr lang="sv-SE" dirty="0" err="1" smtClean="0"/>
              <a:t>Vertical</a:t>
            </a:r>
            <a:endParaRPr lang="sv-SE" dirty="0" smtClean="0"/>
          </a:p>
          <a:p>
            <a:endParaRPr lang="sv-SE" dirty="0" smtClean="0"/>
          </a:p>
          <a:p>
            <a:r>
              <a:rPr lang="sv-SE" dirty="0" err="1" smtClean="0"/>
              <a:t>Guralp</a:t>
            </a:r>
            <a:r>
              <a:rPr lang="sv-SE" dirty="0" smtClean="0"/>
              <a:t> 120s  at Onsala</a:t>
            </a:r>
            <a:endParaRPr lang="sv-SE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6" name="Platshållare för innehåll 5" descr="tilt-0910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89325"/>
            <a:ext cx="8229600" cy="4347713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GIA – glacial </a:t>
            </a:r>
            <a:r>
              <a:rPr lang="sv-SE" dirty="0" err="1" smtClean="0"/>
              <a:t>isostatic</a:t>
            </a:r>
            <a:r>
              <a:rPr lang="sv-SE" dirty="0" smtClean="0"/>
              <a:t> </a:t>
            </a:r>
            <a:r>
              <a:rPr lang="sv-SE" dirty="0" err="1" smtClean="0"/>
              <a:t>adjustment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v-SE" dirty="0" smtClean="0"/>
              <a:t>Research </a:t>
            </a:r>
            <a:r>
              <a:rPr lang="sv-SE" dirty="0" err="1" smtClean="0"/>
              <a:t>target</a:t>
            </a:r>
            <a:r>
              <a:rPr lang="sv-SE" dirty="0" smtClean="0"/>
              <a:t> for an AG </a:t>
            </a:r>
            <a:r>
              <a:rPr lang="sv-SE" dirty="0" err="1" smtClean="0"/>
              <a:t>project</a:t>
            </a:r>
            <a:endParaRPr lang="sv-SE" dirty="0" smtClean="0"/>
          </a:p>
          <a:p>
            <a:r>
              <a:rPr lang="sv-SE" dirty="0" smtClean="0"/>
              <a:t>AG </a:t>
            </a:r>
            <a:r>
              <a:rPr lang="sv-SE" dirty="0" err="1" smtClean="0"/>
              <a:t>calibrates</a:t>
            </a:r>
            <a:r>
              <a:rPr lang="sv-SE" dirty="0" smtClean="0"/>
              <a:t> SCG</a:t>
            </a:r>
          </a:p>
          <a:p>
            <a:pPr>
              <a:buNone/>
            </a:pPr>
            <a:r>
              <a:rPr lang="sv-SE" dirty="0" smtClean="0"/>
              <a:t>	</a:t>
            </a:r>
            <a:r>
              <a:rPr lang="sv-SE" dirty="0" err="1" smtClean="0"/>
              <a:t>Isostasy</a:t>
            </a:r>
            <a:r>
              <a:rPr lang="sv-SE" dirty="0" smtClean="0"/>
              <a:t> = a solid </a:t>
            </a:r>
            <a:r>
              <a:rPr lang="sv-SE" dirty="0" err="1" smtClean="0"/>
              <a:t>body</a:t>
            </a:r>
            <a:r>
              <a:rPr lang="sv-SE" dirty="0" smtClean="0"/>
              <a:t> </a:t>
            </a:r>
            <a:r>
              <a:rPr lang="sv-SE" dirty="0" err="1" smtClean="0"/>
              <a:t>without</a:t>
            </a:r>
            <a:r>
              <a:rPr lang="sv-SE" dirty="0" smtClean="0"/>
              <a:t> </a:t>
            </a:r>
            <a:r>
              <a:rPr lang="sv-SE" dirty="0" err="1" smtClean="0"/>
              <a:t>internal</a:t>
            </a:r>
            <a:r>
              <a:rPr lang="sv-SE" dirty="0" smtClean="0"/>
              <a:t> </a:t>
            </a:r>
            <a:r>
              <a:rPr lang="sv-SE" dirty="0" err="1" smtClean="0"/>
              <a:t>forces</a:t>
            </a:r>
            <a:r>
              <a:rPr lang="sv-SE" dirty="0" smtClean="0"/>
              <a:t> that </a:t>
            </a:r>
            <a:r>
              <a:rPr lang="sv-SE" dirty="0" err="1" smtClean="0"/>
              <a:t>change</a:t>
            </a:r>
            <a:r>
              <a:rPr lang="sv-SE" dirty="0" smtClean="0"/>
              <a:t> </a:t>
            </a:r>
            <a:r>
              <a:rPr lang="sv-SE" dirty="0" err="1" smtClean="0"/>
              <a:t>its</a:t>
            </a:r>
            <a:r>
              <a:rPr lang="sv-SE" dirty="0" smtClean="0"/>
              <a:t> </a:t>
            </a:r>
            <a:r>
              <a:rPr lang="sv-SE" dirty="0" err="1" smtClean="0"/>
              <a:t>shape</a:t>
            </a:r>
            <a:r>
              <a:rPr lang="sv-SE" dirty="0" smtClean="0"/>
              <a:t> and </a:t>
            </a:r>
            <a:r>
              <a:rPr lang="sv-SE" dirty="0" err="1" smtClean="0"/>
              <a:t>gravity</a:t>
            </a:r>
            <a:r>
              <a:rPr lang="sv-SE" dirty="0" smtClean="0"/>
              <a:t> </a:t>
            </a:r>
            <a:r>
              <a:rPr lang="sv-SE" dirty="0" err="1" smtClean="0"/>
              <a:t>field</a:t>
            </a:r>
            <a:r>
              <a:rPr lang="sv-SE" dirty="0" smtClean="0"/>
              <a:t>. </a:t>
            </a:r>
            <a:endParaRPr lang="sv-SE" dirty="0"/>
          </a:p>
          <a:p>
            <a:pPr>
              <a:buNone/>
            </a:pPr>
            <a:r>
              <a:rPr lang="sv-SE" dirty="0" smtClean="0"/>
              <a:t>	</a:t>
            </a:r>
            <a:r>
              <a:rPr lang="sv-SE" sz="2000" dirty="0" smtClean="0"/>
              <a:t>GIA is the </a:t>
            </a:r>
            <a:r>
              <a:rPr lang="sv-SE" sz="2000" dirty="0" err="1" smtClean="0"/>
              <a:t>visco-elastic</a:t>
            </a:r>
            <a:r>
              <a:rPr lang="sv-SE" sz="2000" dirty="0" smtClean="0"/>
              <a:t> </a:t>
            </a:r>
            <a:r>
              <a:rPr lang="sv-SE" sz="2000" dirty="0" err="1" smtClean="0"/>
              <a:t>rebound</a:t>
            </a:r>
            <a:r>
              <a:rPr lang="sv-SE" sz="2000" dirty="0" smtClean="0"/>
              <a:t> after glacial </a:t>
            </a:r>
            <a:r>
              <a:rPr lang="sv-SE" sz="2000" dirty="0" err="1" smtClean="0"/>
              <a:t>loading</a:t>
            </a:r>
            <a:r>
              <a:rPr lang="sv-SE" sz="2000" dirty="0"/>
              <a:t> </a:t>
            </a:r>
            <a:r>
              <a:rPr lang="sv-SE" sz="2000" dirty="0" smtClean="0"/>
              <a:t>and </a:t>
            </a:r>
            <a:r>
              <a:rPr lang="sv-SE" sz="2000" dirty="0" err="1" smtClean="0"/>
              <a:t>unloading</a:t>
            </a:r>
            <a:r>
              <a:rPr lang="sv-SE" sz="2000" dirty="0" smtClean="0"/>
              <a:t>. The </a:t>
            </a:r>
            <a:r>
              <a:rPr lang="sv-SE" sz="2000" dirty="0" err="1" smtClean="0"/>
              <a:t>earth</a:t>
            </a:r>
            <a:r>
              <a:rPr lang="sv-SE" sz="2000" dirty="0" smtClean="0"/>
              <a:t> </a:t>
            </a:r>
            <a:r>
              <a:rPr lang="sv-SE" sz="2000" dirty="0" err="1" smtClean="0"/>
              <a:t>returns</a:t>
            </a:r>
            <a:r>
              <a:rPr lang="sv-SE" sz="2000" dirty="0" smtClean="0"/>
              <a:t> </a:t>
            </a:r>
            <a:r>
              <a:rPr lang="sv-SE" sz="2000" dirty="0" err="1" smtClean="0"/>
              <a:t>slowly</a:t>
            </a:r>
            <a:r>
              <a:rPr lang="sv-SE" sz="2000" dirty="0" smtClean="0"/>
              <a:t> to </a:t>
            </a:r>
            <a:r>
              <a:rPr lang="sv-SE" sz="2000" dirty="0" err="1" smtClean="0"/>
              <a:t>its</a:t>
            </a:r>
            <a:r>
              <a:rPr lang="sv-SE" sz="2000" dirty="0" smtClean="0"/>
              <a:t> </a:t>
            </a:r>
            <a:r>
              <a:rPr lang="sv-SE" sz="2000" dirty="0" err="1" smtClean="0"/>
              <a:t>pre-loading</a:t>
            </a:r>
            <a:r>
              <a:rPr lang="sv-SE" sz="2000" dirty="0" smtClean="0"/>
              <a:t> </a:t>
            </a:r>
            <a:r>
              <a:rPr lang="sv-SE" sz="2000" dirty="0" err="1" smtClean="0"/>
              <a:t>shape</a:t>
            </a:r>
            <a:r>
              <a:rPr lang="sv-SE" sz="2000" dirty="0" smtClean="0"/>
              <a:t>. </a:t>
            </a:r>
            <a:r>
              <a:rPr lang="sv-SE" sz="2000" dirty="0" err="1" smtClean="0"/>
              <a:t>Gravity</a:t>
            </a:r>
            <a:r>
              <a:rPr lang="sv-SE" sz="2000" dirty="0" smtClean="0"/>
              <a:t> </a:t>
            </a:r>
            <a:r>
              <a:rPr lang="sv-SE" sz="2000" dirty="0" err="1" smtClean="0"/>
              <a:t>anomaly</a:t>
            </a:r>
            <a:r>
              <a:rPr lang="sv-SE" sz="2000" dirty="0" smtClean="0"/>
              <a:t> (</a:t>
            </a:r>
            <a:r>
              <a:rPr lang="sv-SE" sz="2000" dirty="0" err="1" smtClean="0"/>
              <a:t>internal</a:t>
            </a:r>
            <a:r>
              <a:rPr lang="sv-SE" sz="2000" dirty="0" smtClean="0"/>
              <a:t> </a:t>
            </a:r>
            <a:r>
              <a:rPr lang="sv-SE" sz="2000" dirty="0" err="1" smtClean="0"/>
              <a:t>buoyancy</a:t>
            </a:r>
            <a:r>
              <a:rPr lang="sv-SE" sz="2000" dirty="0" smtClean="0"/>
              <a:t>) provides the force, </a:t>
            </a:r>
            <a:r>
              <a:rPr lang="sv-SE" sz="2000" dirty="0" err="1" smtClean="0"/>
              <a:t>visco-elasticity</a:t>
            </a:r>
            <a:r>
              <a:rPr lang="sv-SE" sz="2000" dirty="0" smtClean="0"/>
              <a:t> the </a:t>
            </a:r>
            <a:r>
              <a:rPr lang="sv-SE" sz="2000" dirty="0" err="1" smtClean="0"/>
              <a:t>resistance</a:t>
            </a:r>
            <a:r>
              <a:rPr lang="sv-SE" sz="2000" dirty="0" smtClean="0"/>
              <a:t>. The oceans with </a:t>
            </a:r>
            <a:r>
              <a:rPr lang="sv-SE" sz="2000" dirty="0" err="1" smtClean="0"/>
              <a:t>their</a:t>
            </a:r>
            <a:r>
              <a:rPr lang="sv-SE" sz="2000" dirty="0" smtClean="0"/>
              <a:t> variable </a:t>
            </a:r>
            <a:r>
              <a:rPr lang="sv-SE" sz="2000" dirty="0" err="1" smtClean="0"/>
              <a:t>mass</a:t>
            </a:r>
            <a:r>
              <a:rPr lang="sv-SE" sz="2000" dirty="0" smtClean="0"/>
              <a:t> </a:t>
            </a:r>
            <a:r>
              <a:rPr lang="sv-SE" sz="2000" dirty="0" err="1" smtClean="0"/>
              <a:t>adjust</a:t>
            </a:r>
            <a:r>
              <a:rPr lang="sv-SE" sz="2000" dirty="0" smtClean="0"/>
              <a:t> to the ambient  </a:t>
            </a:r>
            <a:r>
              <a:rPr lang="sv-SE" sz="2000" dirty="0" err="1" smtClean="0"/>
              <a:t>gravity</a:t>
            </a:r>
            <a:r>
              <a:rPr lang="sv-SE" sz="2000" dirty="0" smtClean="0"/>
              <a:t> </a:t>
            </a:r>
            <a:r>
              <a:rPr lang="sv-SE" sz="2000" dirty="0" err="1" smtClean="0"/>
              <a:t>field</a:t>
            </a:r>
            <a:r>
              <a:rPr lang="sv-SE" sz="2000" dirty="0" smtClean="0"/>
              <a:t> and at the same time provides a </a:t>
            </a:r>
            <a:r>
              <a:rPr lang="sv-SE" sz="2000" dirty="0" err="1" smtClean="0"/>
              <a:t>dynamic</a:t>
            </a:r>
            <a:r>
              <a:rPr lang="sv-SE" sz="2000" dirty="0" smtClean="0"/>
              <a:t> </a:t>
            </a:r>
            <a:r>
              <a:rPr lang="sv-SE" sz="2000" dirty="0" err="1" smtClean="0"/>
              <a:t>load</a:t>
            </a:r>
            <a:r>
              <a:rPr lang="sv-SE" sz="2000" dirty="0" smtClean="0"/>
              <a:t>.</a:t>
            </a:r>
          </a:p>
          <a:p>
            <a:pPr>
              <a:buNone/>
            </a:pPr>
            <a:r>
              <a:rPr lang="sv-SE" sz="2000" dirty="0"/>
              <a:t>	</a:t>
            </a:r>
            <a:r>
              <a:rPr lang="sv-SE" sz="2000" dirty="0" err="1" smtClean="0"/>
              <a:t>Peripheral</a:t>
            </a:r>
            <a:r>
              <a:rPr lang="sv-SE" sz="2000" dirty="0" smtClean="0"/>
              <a:t> to the </a:t>
            </a:r>
            <a:r>
              <a:rPr lang="sv-SE" sz="2000" dirty="0" err="1" smtClean="0"/>
              <a:t>uplifting</a:t>
            </a:r>
            <a:r>
              <a:rPr lang="sv-SE" sz="2000" dirty="0" smtClean="0"/>
              <a:t> </a:t>
            </a:r>
            <a:r>
              <a:rPr lang="sv-SE" sz="2000" dirty="0" err="1" smtClean="0"/>
              <a:t>dome</a:t>
            </a:r>
            <a:r>
              <a:rPr lang="sv-SE" sz="2000" dirty="0" smtClean="0"/>
              <a:t> is a </a:t>
            </a:r>
            <a:r>
              <a:rPr lang="sv-SE" sz="2000" dirty="0" err="1" smtClean="0"/>
              <a:t>subsiding</a:t>
            </a:r>
            <a:r>
              <a:rPr lang="sv-SE" sz="2000" dirty="0" smtClean="0"/>
              <a:t> </a:t>
            </a:r>
            <a:r>
              <a:rPr lang="sv-SE" sz="2000" dirty="0" err="1" smtClean="0"/>
              <a:t>trough</a:t>
            </a:r>
            <a:r>
              <a:rPr lang="sv-SE" sz="2000" dirty="0" smtClean="0"/>
              <a:t>, an </a:t>
            </a:r>
            <a:r>
              <a:rPr lang="sv-SE" sz="2000" dirty="0" err="1" smtClean="0"/>
              <a:t>effect</a:t>
            </a:r>
            <a:r>
              <a:rPr lang="sv-SE" sz="2000" dirty="0" smtClean="0"/>
              <a:t> of the </a:t>
            </a:r>
            <a:r>
              <a:rPr lang="sv-SE" sz="2000" dirty="0" err="1" smtClean="0"/>
              <a:t>elasticity</a:t>
            </a:r>
            <a:r>
              <a:rPr lang="sv-SE" sz="2000" dirty="0" smtClean="0"/>
              <a:t> of the </a:t>
            </a:r>
            <a:r>
              <a:rPr lang="sv-SE" sz="2000" dirty="0" err="1" smtClean="0"/>
              <a:t>lithosphere</a:t>
            </a:r>
            <a:r>
              <a:rPr lang="sv-SE" sz="2000" dirty="0" smtClean="0"/>
              <a:t> (</a:t>
            </a:r>
            <a:r>
              <a:rPr lang="sv-SE" sz="2000" dirty="0" err="1" smtClean="0"/>
              <a:t>top</a:t>
            </a:r>
            <a:r>
              <a:rPr lang="sv-SE" sz="2000" dirty="0" smtClean="0"/>
              <a:t> ~200 km of the </a:t>
            </a:r>
            <a:r>
              <a:rPr lang="sv-SE" sz="2000" dirty="0" err="1" smtClean="0"/>
              <a:t>earth</a:t>
            </a:r>
            <a:r>
              <a:rPr lang="sv-SE" sz="2000" dirty="0" smtClean="0"/>
              <a:t>). </a:t>
            </a:r>
            <a:r>
              <a:rPr lang="sv-SE" sz="2000" dirty="0" err="1" smtClean="0"/>
              <a:t>Ratio</a:t>
            </a:r>
            <a:r>
              <a:rPr lang="sv-SE" sz="2000" dirty="0" smtClean="0"/>
              <a:t> of central </a:t>
            </a:r>
            <a:r>
              <a:rPr lang="sv-SE" sz="2000" dirty="0" err="1" smtClean="0"/>
              <a:t>uplift</a:t>
            </a:r>
            <a:r>
              <a:rPr lang="sv-SE" sz="2000" dirty="0" smtClean="0"/>
              <a:t> </a:t>
            </a:r>
            <a:r>
              <a:rPr lang="sv-SE" sz="2000" dirty="0" err="1" smtClean="0"/>
              <a:t>versus</a:t>
            </a:r>
            <a:r>
              <a:rPr lang="sv-SE" sz="2000" dirty="0" smtClean="0"/>
              <a:t> </a:t>
            </a:r>
            <a:r>
              <a:rPr lang="sv-SE" sz="2000" dirty="0" err="1" smtClean="0"/>
              <a:t>peripheral</a:t>
            </a:r>
            <a:r>
              <a:rPr lang="sv-SE" sz="2000" dirty="0" smtClean="0"/>
              <a:t> </a:t>
            </a:r>
            <a:r>
              <a:rPr lang="sv-SE" sz="2000" dirty="0" err="1" smtClean="0"/>
              <a:t>subsidence</a:t>
            </a:r>
            <a:r>
              <a:rPr lang="sv-SE" sz="2000" dirty="0" smtClean="0"/>
              <a:t> ~10 : 1 (mm/yr) in and </a:t>
            </a:r>
            <a:r>
              <a:rPr lang="sv-SE" sz="2000" dirty="0" err="1" smtClean="0"/>
              <a:t>around</a:t>
            </a:r>
            <a:r>
              <a:rPr lang="sv-SE" sz="2000" dirty="0" smtClean="0"/>
              <a:t> Fennoscandia.   </a:t>
            </a:r>
            <a:endParaRPr lang="sv-SE" sz="20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Land uplift implies a gravity change:</a:t>
            </a:r>
            <a:br>
              <a:rPr lang="en-GB" sz="3200" dirty="0" smtClean="0"/>
            </a:br>
            <a:r>
              <a:rPr lang="en-GB" sz="3200" dirty="0" smtClean="0"/>
              <a:t>between -1.7 and -2 nm/s</a:t>
            </a:r>
            <a:r>
              <a:rPr lang="en-GB" sz="3200" baseline="30000" dirty="0" smtClean="0"/>
              <a:t>2</a:t>
            </a:r>
            <a:r>
              <a:rPr lang="en-GB" sz="3200" dirty="0" smtClean="0"/>
              <a:t> per mm</a:t>
            </a:r>
            <a:endParaRPr lang="en-GB" sz="3200" dirty="0"/>
          </a:p>
        </p:txBody>
      </p:sp>
      <p:pic>
        <p:nvPicPr>
          <p:cNvPr id="57351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03575" y="1449388"/>
            <a:ext cx="6121400" cy="4265612"/>
          </a:xfrm>
          <a:noFill/>
          <a:ln/>
        </p:spPr>
      </p:pic>
      <p:sp>
        <p:nvSpPr>
          <p:cNvPr id="573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1520" y="1700808"/>
            <a:ext cx="4038600" cy="482441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GB" sz="2000" b="1" dirty="0" smtClean="0"/>
              <a:t>NKG Nordic Geodetic Commission</a:t>
            </a:r>
            <a:endParaRPr lang="en-GB" sz="2000" b="1" dirty="0"/>
          </a:p>
          <a:p>
            <a:pPr>
              <a:lnSpc>
                <a:spcPct val="80000"/>
              </a:lnSpc>
              <a:buFontTx/>
              <a:buNone/>
            </a:pPr>
            <a:r>
              <a:rPr lang="en-GB" sz="2000" dirty="0" smtClean="0"/>
              <a:t>Absolute-gravity plan (2000--)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2000" dirty="0" smtClean="0"/>
              <a:t>Participants from SE, NO, FI, DK, DE</a:t>
            </a:r>
            <a:endParaRPr lang="en-GB" sz="2000" dirty="0"/>
          </a:p>
          <a:p>
            <a:pPr>
              <a:lnSpc>
                <a:spcPct val="80000"/>
              </a:lnSpc>
              <a:buFontTx/>
              <a:buNone/>
            </a:pPr>
            <a:endParaRPr lang="en-GB" sz="20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GB" sz="2000" b="1" dirty="0" smtClean="0"/>
              <a:t>Calibration sites: </a:t>
            </a:r>
            <a:endParaRPr lang="en-GB" sz="20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GB" sz="2000" dirty="0" smtClean="0"/>
              <a:t>Preferably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2000" dirty="0"/>
              <a:t>	</a:t>
            </a:r>
            <a:r>
              <a:rPr lang="en-GB" sz="2000" dirty="0" smtClean="0"/>
              <a:t>Fundamental- geodetic sites </a:t>
            </a:r>
            <a:endParaRPr lang="en-GB" sz="20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GB" sz="2000" dirty="0"/>
              <a:t>	(</a:t>
            </a:r>
            <a:r>
              <a:rPr lang="en-GB" sz="2000" dirty="0" err="1"/>
              <a:t>Metsähovi</a:t>
            </a:r>
            <a:r>
              <a:rPr lang="en-GB" sz="2000" dirty="0"/>
              <a:t>, </a:t>
            </a:r>
            <a:r>
              <a:rPr lang="en-GB" sz="2000" dirty="0" err="1"/>
              <a:t>Ny</a:t>
            </a:r>
            <a:r>
              <a:rPr lang="en-GB" sz="2000" dirty="0"/>
              <a:t> </a:t>
            </a:r>
            <a:r>
              <a:rPr lang="en-GB" sz="2000" dirty="0" err="1"/>
              <a:t>Ålesund</a:t>
            </a:r>
            <a:r>
              <a:rPr lang="en-GB" sz="2000" dirty="0"/>
              <a:t>, Onsala)</a:t>
            </a:r>
          </a:p>
          <a:p>
            <a:pPr>
              <a:lnSpc>
                <a:spcPct val="80000"/>
              </a:lnSpc>
              <a:buFontTx/>
              <a:buNone/>
            </a:pPr>
            <a:endParaRPr lang="en-GB" sz="2000" dirty="0"/>
          </a:p>
          <a:p>
            <a:pPr>
              <a:lnSpc>
                <a:spcPct val="80000"/>
              </a:lnSpc>
            </a:pPr>
            <a:r>
              <a:rPr lang="en-GB" sz="2000" dirty="0" err="1" smtClean="0"/>
              <a:t>Intercomparison</a:t>
            </a:r>
            <a:r>
              <a:rPr lang="en-GB" sz="2000" dirty="0" smtClean="0"/>
              <a:t> of Absolute gravimeters</a:t>
            </a:r>
            <a:endParaRPr lang="en-GB" sz="2000" dirty="0"/>
          </a:p>
          <a:p>
            <a:pPr>
              <a:lnSpc>
                <a:spcPct val="80000"/>
              </a:lnSpc>
            </a:pPr>
            <a:r>
              <a:rPr lang="en-GB" sz="2000" dirty="0" smtClean="0"/>
              <a:t>Monitor temporal variations</a:t>
            </a:r>
            <a:endParaRPr lang="en-GB" sz="2000" dirty="0"/>
          </a:p>
        </p:txBody>
      </p:sp>
      <p:sp>
        <p:nvSpPr>
          <p:cNvPr id="57352" name="Text Box 8"/>
          <p:cNvSpPr txBox="1">
            <a:spLocks noChangeArrowheads="1"/>
          </p:cNvSpPr>
          <p:nvPr/>
        </p:nvSpPr>
        <p:spPr bwMode="auto">
          <a:xfrm>
            <a:off x="5076056" y="5733256"/>
            <a:ext cx="32416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 i="1" dirty="0" err="1"/>
              <a:t>Gitlein</a:t>
            </a:r>
            <a:r>
              <a:rPr lang="en-GB" sz="1600" i="1" dirty="0"/>
              <a:t>, 2009, </a:t>
            </a:r>
            <a:r>
              <a:rPr lang="en-GB" sz="1600" i="1" dirty="0" err="1"/>
              <a:t>IfE</a:t>
            </a:r>
            <a:r>
              <a:rPr lang="en-GB" sz="1600" i="1" dirty="0"/>
              <a:t> Hannover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73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62471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" y="188640"/>
            <a:ext cx="3419872" cy="5368723"/>
          </a:xfrm>
          <a:noFill/>
          <a:ln/>
        </p:spPr>
      </p:pic>
      <p:sp>
        <p:nvSpPr>
          <p:cNvPr id="62473" name="Text Box 9"/>
          <p:cNvSpPr txBox="1">
            <a:spLocks noChangeArrowheads="1"/>
          </p:cNvSpPr>
          <p:nvPr/>
        </p:nvSpPr>
        <p:spPr bwMode="auto">
          <a:xfrm>
            <a:off x="4572000" y="4293096"/>
            <a:ext cx="3887787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dirty="0">
                <a:cs typeface="Arial" charset="0"/>
              </a:rPr>
              <a:t>Δ</a:t>
            </a:r>
            <a:r>
              <a:rPr lang="en-GB" dirty="0"/>
              <a:t>g ~ </a:t>
            </a:r>
            <a:r>
              <a:rPr lang="en-GB" dirty="0" smtClean="0"/>
              <a:t>-1.7 </a:t>
            </a:r>
            <a:r>
              <a:rPr lang="en-GB" dirty="0"/>
              <a:t>nm/s</a:t>
            </a:r>
            <a:r>
              <a:rPr lang="en-GB" baseline="30000" dirty="0"/>
              <a:t>2</a:t>
            </a:r>
            <a:r>
              <a:rPr lang="en-GB" dirty="0"/>
              <a:t> per mm</a:t>
            </a:r>
            <a:r>
              <a:rPr lang="en-GB" dirty="0">
                <a:cs typeface="Arial" charset="0"/>
              </a:rPr>
              <a:t> </a:t>
            </a:r>
            <a:r>
              <a:rPr lang="en-GB" dirty="0" smtClean="0">
                <a:cs typeface="Arial" charset="0"/>
              </a:rPr>
              <a:t>land uplift</a:t>
            </a:r>
          </a:p>
          <a:p>
            <a:pPr>
              <a:spcBef>
                <a:spcPct val="50000"/>
              </a:spcBef>
            </a:pPr>
            <a:r>
              <a:rPr lang="en-GB" dirty="0" smtClean="0">
                <a:cs typeface="Arial" charset="0"/>
              </a:rPr>
              <a:t>-3 nm/s</a:t>
            </a:r>
            <a:r>
              <a:rPr lang="en-GB" baseline="30000" dirty="0" smtClean="0">
                <a:cs typeface="Arial" charset="0"/>
              </a:rPr>
              <a:t>2</a:t>
            </a:r>
            <a:r>
              <a:rPr lang="en-GB" dirty="0" smtClean="0">
                <a:cs typeface="Arial" charset="0"/>
              </a:rPr>
              <a:t> is due to pure uplift.</a:t>
            </a:r>
          </a:p>
          <a:p>
            <a:pPr>
              <a:spcBef>
                <a:spcPct val="50000"/>
              </a:spcBef>
            </a:pPr>
            <a:r>
              <a:rPr lang="en-GB" dirty="0" smtClean="0">
                <a:cs typeface="Arial" charset="0"/>
              </a:rPr>
              <a:t>~1.3 nm/s</a:t>
            </a:r>
            <a:r>
              <a:rPr lang="en-GB" baseline="30000" dirty="0" smtClean="0">
                <a:cs typeface="Arial" charset="0"/>
              </a:rPr>
              <a:t>2</a:t>
            </a:r>
            <a:r>
              <a:rPr lang="en-GB" dirty="0" smtClean="0">
                <a:cs typeface="Arial" charset="0"/>
              </a:rPr>
              <a:t> is due to earth mantle density in the competent layer (where is it?) </a:t>
            </a:r>
            <a:endParaRPr lang="en-GB" dirty="0">
              <a:cs typeface="Arial" charset="0"/>
            </a:endParaRPr>
          </a:p>
          <a:p>
            <a:pPr>
              <a:spcBef>
                <a:spcPct val="50000"/>
              </a:spcBef>
            </a:pPr>
            <a:r>
              <a:rPr lang="en-GB" dirty="0" smtClean="0">
                <a:cs typeface="Arial" charset="0"/>
              </a:rPr>
              <a:t>And on the extent of the ice sheet</a:t>
            </a:r>
            <a:endParaRPr lang="en-GB" dirty="0">
              <a:cs typeface="Arial" charset="0"/>
            </a:endParaRPr>
          </a:p>
        </p:txBody>
      </p:sp>
      <p:pic>
        <p:nvPicPr>
          <p:cNvPr id="62472" name="Picture 8" descr="g-u-ratio-1um_s1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563887" y="188640"/>
            <a:ext cx="5603711" cy="3960440"/>
          </a:xfrm>
          <a:noFill/>
          <a:ln/>
        </p:spPr>
      </p:pic>
      <p:sp>
        <p:nvSpPr>
          <p:cNvPr id="6" name="textruta 5"/>
          <p:cNvSpPr txBox="1"/>
          <p:nvPr/>
        </p:nvSpPr>
        <p:spPr>
          <a:xfrm>
            <a:off x="107504" y="5301208"/>
            <a:ext cx="33123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BIFROST </a:t>
            </a:r>
            <a:r>
              <a:rPr lang="sv-SE" sz="1400" dirty="0" err="1" smtClean="0"/>
              <a:t>project</a:t>
            </a:r>
            <a:r>
              <a:rPr lang="sv-SE" sz="1400" dirty="0" smtClean="0"/>
              <a:t>: </a:t>
            </a:r>
            <a:r>
              <a:rPr lang="sv-SE" sz="1400" dirty="0" err="1" smtClean="0"/>
              <a:t>Crustal</a:t>
            </a:r>
            <a:r>
              <a:rPr lang="sv-SE" sz="1400" dirty="0" smtClean="0"/>
              <a:t> motion </a:t>
            </a:r>
            <a:r>
              <a:rPr lang="sv-SE" sz="1400" dirty="0" err="1" smtClean="0"/>
              <a:t>vertical</a:t>
            </a:r>
            <a:r>
              <a:rPr lang="sv-SE" sz="1400" dirty="0" smtClean="0"/>
              <a:t> </a:t>
            </a:r>
            <a:r>
              <a:rPr lang="sv-SE" sz="1400" dirty="0" err="1" smtClean="0"/>
              <a:t>component</a:t>
            </a:r>
            <a:r>
              <a:rPr lang="sv-SE" sz="1400" dirty="0" smtClean="0"/>
              <a:t> </a:t>
            </a:r>
            <a:r>
              <a:rPr lang="sv-SE" sz="1400" dirty="0" err="1" smtClean="0"/>
              <a:t>determined</a:t>
            </a:r>
            <a:r>
              <a:rPr lang="sv-SE" sz="1400" dirty="0" smtClean="0"/>
              <a:t> from GPS (Lidberg et al., 2010) </a:t>
            </a:r>
            <a:r>
              <a:rPr lang="sv-SE" sz="1400" dirty="0" err="1" smtClean="0"/>
              <a:t>interpolated</a:t>
            </a:r>
            <a:r>
              <a:rPr lang="sv-SE" sz="1400" dirty="0" smtClean="0"/>
              <a:t> </a:t>
            </a:r>
            <a:r>
              <a:rPr lang="sv-SE" sz="1400" dirty="0" err="1" smtClean="0"/>
              <a:t>using</a:t>
            </a:r>
            <a:r>
              <a:rPr lang="sv-SE" sz="1400" dirty="0" smtClean="0"/>
              <a:t> a </a:t>
            </a:r>
            <a:r>
              <a:rPr lang="sv-SE" sz="1400" dirty="0" err="1" smtClean="0"/>
              <a:t>thick-plate</a:t>
            </a:r>
            <a:r>
              <a:rPr lang="sv-SE" sz="1400" dirty="0" smtClean="0"/>
              <a:t> approach that </a:t>
            </a:r>
            <a:r>
              <a:rPr lang="sv-SE" sz="1400" dirty="0" err="1" smtClean="0"/>
              <a:t>minimizes</a:t>
            </a:r>
            <a:r>
              <a:rPr lang="sv-SE" sz="1400" dirty="0" smtClean="0"/>
              <a:t> deformation and </a:t>
            </a:r>
            <a:r>
              <a:rPr lang="sv-SE" sz="1400" dirty="0" err="1" smtClean="0"/>
              <a:t>buoyancy</a:t>
            </a:r>
            <a:r>
              <a:rPr lang="sv-SE" sz="1400" dirty="0" smtClean="0"/>
              <a:t> </a:t>
            </a:r>
            <a:r>
              <a:rPr lang="sv-SE" sz="1400" dirty="0" err="1" smtClean="0"/>
              <a:t>energy</a:t>
            </a:r>
            <a:endParaRPr lang="sv-SE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247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81481E-6 L -0.19479 0.1127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24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" y="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Micro’g </a:t>
            </a:r>
            <a:r>
              <a:rPr lang="sv-SE" dirty="0" smtClean="0"/>
              <a:t>FG5 Absolute Gravimeter</a:t>
            </a:r>
            <a:endParaRPr lang="sv-SE" dirty="0"/>
          </a:p>
        </p:txBody>
      </p:sp>
      <p:pic>
        <p:nvPicPr>
          <p:cNvPr id="4" name="Picture 9" descr="FG5-princ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67744" y="1393678"/>
            <a:ext cx="4536504" cy="5018670"/>
          </a:xfrm>
          <a:noFill/>
          <a:ln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agplot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11560" y="-315416"/>
            <a:ext cx="7931224" cy="5604606"/>
          </a:xfrm>
        </p:spPr>
      </p:pic>
      <p:sp>
        <p:nvSpPr>
          <p:cNvPr id="6" name="textruta 5"/>
          <p:cNvSpPr txBox="1"/>
          <p:nvPr/>
        </p:nvSpPr>
        <p:spPr>
          <a:xfrm>
            <a:off x="899592" y="5229200"/>
            <a:ext cx="76328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The SCG </a:t>
            </a:r>
            <a:r>
              <a:rPr lang="sv-SE" sz="1400" dirty="0" err="1" smtClean="0"/>
              <a:t>residuals</a:t>
            </a:r>
            <a:r>
              <a:rPr lang="sv-SE" sz="1400" dirty="0" smtClean="0"/>
              <a:t> in </a:t>
            </a:r>
            <a:r>
              <a:rPr lang="sv-SE" sz="1400" dirty="0" err="1" smtClean="0"/>
              <a:t>three</a:t>
            </a:r>
            <a:r>
              <a:rPr lang="sv-SE" sz="1400" dirty="0" smtClean="0"/>
              <a:t> </a:t>
            </a:r>
            <a:r>
              <a:rPr lang="sv-SE" sz="1400" dirty="0" err="1" smtClean="0"/>
              <a:t>flavours</a:t>
            </a:r>
            <a:r>
              <a:rPr lang="sv-SE" sz="1400" dirty="0" smtClean="0"/>
              <a:t> </a:t>
            </a:r>
            <a:r>
              <a:rPr lang="sv-SE" sz="1400" dirty="0" err="1" smtClean="0"/>
              <a:t>using</a:t>
            </a:r>
            <a:r>
              <a:rPr lang="sv-SE" sz="1400" dirty="0" smtClean="0"/>
              <a:t> different </a:t>
            </a:r>
            <a:r>
              <a:rPr lang="sv-SE" sz="1400" dirty="0" err="1" smtClean="0"/>
              <a:t>models</a:t>
            </a:r>
            <a:r>
              <a:rPr lang="sv-SE" sz="1400" dirty="0" smtClean="0"/>
              <a:t> for the instrumental drift and an </a:t>
            </a:r>
            <a:r>
              <a:rPr lang="sv-SE" sz="1400" dirty="0" err="1" smtClean="0"/>
              <a:t>empirical</a:t>
            </a:r>
            <a:r>
              <a:rPr lang="sv-SE" sz="1400" dirty="0" smtClean="0"/>
              <a:t> or a nominal </a:t>
            </a:r>
            <a:r>
              <a:rPr lang="sv-SE" sz="1400" dirty="0" err="1" smtClean="0"/>
              <a:t>model</a:t>
            </a:r>
            <a:r>
              <a:rPr lang="sv-SE" sz="1400" dirty="0" smtClean="0"/>
              <a:t>, </a:t>
            </a:r>
            <a:r>
              <a:rPr lang="sv-SE" sz="1400" dirty="0" err="1" smtClean="0"/>
              <a:t>respectively</a:t>
            </a:r>
            <a:r>
              <a:rPr lang="sv-SE" sz="1400" dirty="0" smtClean="0"/>
              <a:t>, for </a:t>
            </a:r>
            <a:r>
              <a:rPr lang="sv-SE" sz="1400" dirty="0" err="1" smtClean="0"/>
              <a:t>long-period</a:t>
            </a:r>
            <a:r>
              <a:rPr lang="sv-SE" sz="1400" dirty="0" smtClean="0"/>
              <a:t> solar </a:t>
            </a:r>
            <a:r>
              <a:rPr lang="sv-SE" sz="1400" dirty="0" err="1" smtClean="0"/>
              <a:t>tides</a:t>
            </a:r>
            <a:r>
              <a:rPr lang="sv-SE" sz="1400" dirty="0" smtClean="0"/>
              <a:t>. Four </a:t>
            </a:r>
            <a:r>
              <a:rPr lang="sv-SE" sz="1400" dirty="0" err="1" smtClean="0"/>
              <a:t>episodes</a:t>
            </a:r>
            <a:r>
              <a:rPr lang="sv-SE" sz="1400" dirty="0" smtClean="0"/>
              <a:t> of AG </a:t>
            </a:r>
            <a:r>
              <a:rPr lang="sv-SE" sz="1400" dirty="0" err="1" smtClean="0"/>
              <a:t>measurements</a:t>
            </a:r>
            <a:r>
              <a:rPr lang="sv-SE" sz="1400" dirty="0" smtClean="0"/>
              <a:t> (minus 981715900 nm/s</a:t>
            </a:r>
            <a:r>
              <a:rPr lang="sv-SE" sz="1400" baseline="30000" dirty="0" smtClean="0"/>
              <a:t>2</a:t>
            </a:r>
            <a:r>
              <a:rPr lang="sv-SE" sz="1400" dirty="0" smtClean="0"/>
              <a:t>) are </a:t>
            </a:r>
            <a:r>
              <a:rPr lang="sv-SE" sz="1400" dirty="0" err="1" smtClean="0"/>
              <a:t>shown</a:t>
            </a:r>
            <a:r>
              <a:rPr lang="sv-SE" sz="1400" dirty="0" smtClean="0"/>
              <a:t> with </a:t>
            </a:r>
            <a:r>
              <a:rPr lang="sv-SE" sz="1400" dirty="0" err="1" smtClean="0"/>
              <a:t>yellow-and-red</a:t>
            </a:r>
            <a:r>
              <a:rPr lang="sv-SE" sz="1400" dirty="0" smtClean="0"/>
              <a:t> </a:t>
            </a:r>
            <a:r>
              <a:rPr lang="sv-SE" sz="1400" dirty="0" err="1" smtClean="0"/>
              <a:t>circles</a:t>
            </a:r>
            <a:r>
              <a:rPr lang="sv-SE" sz="1400" dirty="0" smtClean="0"/>
              <a:t> and </a:t>
            </a:r>
            <a:r>
              <a:rPr lang="sv-SE" sz="1400" dirty="0" err="1" smtClean="0"/>
              <a:t>grey</a:t>
            </a:r>
            <a:r>
              <a:rPr lang="sv-SE" sz="1400" dirty="0" smtClean="0"/>
              <a:t> </a:t>
            </a:r>
            <a:r>
              <a:rPr lang="sv-SE" sz="1400" dirty="0" err="1" smtClean="0"/>
              <a:t>error</a:t>
            </a:r>
            <a:r>
              <a:rPr lang="sv-SE" sz="1400" dirty="0" smtClean="0"/>
              <a:t> bars. ”GIA” is </a:t>
            </a:r>
            <a:r>
              <a:rPr lang="sv-SE" sz="1400" dirty="0" err="1" smtClean="0"/>
              <a:t>gravity</a:t>
            </a:r>
            <a:r>
              <a:rPr lang="sv-SE" sz="1400" dirty="0" smtClean="0"/>
              <a:t> rate of </a:t>
            </a:r>
            <a:r>
              <a:rPr lang="sv-SE" sz="1400" dirty="0" err="1" smtClean="0"/>
              <a:t>change</a:t>
            </a:r>
            <a:r>
              <a:rPr lang="sv-SE" sz="1400" dirty="0" smtClean="0"/>
              <a:t> </a:t>
            </a:r>
            <a:r>
              <a:rPr lang="sv-SE" sz="1400" dirty="0" err="1" smtClean="0"/>
              <a:t>based</a:t>
            </a:r>
            <a:r>
              <a:rPr lang="sv-SE" sz="1400" dirty="0" smtClean="0"/>
              <a:t> on BIFROST GPS (Lidberg et al., 2010) 4.05 ± 0.44 mm/yr and </a:t>
            </a:r>
            <a:r>
              <a:rPr lang="sv-SE" sz="1400" dirty="0" err="1" smtClean="0"/>
              <a:t>converted</a:t>
            </a:r>
            <a:r>
              <a:rPr lang="sv-SE" sz="1400" dirty="0" smtClean="0"/>
              <a:t> to </a:t>
            </a:r>
            <a:r>
              <a:rPr lang="sv-SE" sz="1400" dirty="0" err="1" smtClean="0"/>
              <a:t>gravity</a:t>
            </a:r>
            <a:r>
              <a:rPr lang="sv-SE" sz="1400" dirty="0"/>
              <a:t> </a:t>
            </a:r>
            <a:r>
              <a:rPr lang="sv-SE" sz="1400" dirty="0" err="1" smtClean="0"/>
              <a:t>using</a:t>
            </a:r>
            <a:r>
              <a:rPr lang="sv-SE" sz="1400" dirty="0" smtClean="0"/>
              <a:t> a </a:t>
            </a:r>
            <a:r>
              <a:rPr lang="sv-SE" sz="1400" dirty="0" err="1" smtClean="0"/>
              <a:t>ratio</a:t>
            </a:r>
            <a:r>
              <a:rPr lang="sv-SE" sz="1400" dirty="0" smtClean="0"/>
              <a:t> of -2 nm/s</a:t>
            </a:r>
            <a:r>
              <a:rPr lang="sv-SE" sz="1400" baseline="30000" dirty="0" smtClean="0"/>
              <a:t>2</a:t>
            </a:r>
            <a:r>
              <a:rPr lang="sv-SE" sz="1400" dirty="0" smtClean="0"/>
              <a:t>/mm </a:t>
            </a:r>
            <a:endParaRPr lang="sv-SE" sz="14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34082"/>
          </a:xfrm>
        </p:spPr>
        <p:txBody>
          <a:bodyPr>
            <a:normAutofit/>
          </a:bodyPr>
          <a:lstStyle/>
          <a:p>
            <a:r>
              <a:rPr lang="sv-SE" sz="2800" dirty="0" smtClean="0"/>
              <a:t>SCG </a:t>
            </a:r>
            <a:r>
              <a:rPr lang="sv-SE" sz="2800" dirty="0" err="1" smtClean="0"/>
              <a:t>Calibration</a:t>
            </a:r>
            <a:endParaRPr lang="sv-SE" sz="2800" dirty="0"/>
          </a:p>
        </p:txBody>
      </p:sp>
      <p:pic>
        <p:nvPicPr>
          <p:cNvPr id="5" name="Platshållare för innehåll 4" descr="hansgreta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720238" y="692696"/>
            <a:ext cx="6660074" cy="4706347"/>
          </a:xfrm>
        </p:spPr>
      </p:pic>
      <p:sp>
        <p:nvSpPr>
          <p:cNvPr id="6" name="textruta 5"/>
          <p:cNvSpPr txBox="1"/>
          <p:nvPr/>
        </p:nvSpPr>
        <p:spPr>
          <a:xfrm>
            <a:off x="755576" y="5373216"/>
            <a:ext cx="770485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The </a:t>
            </a:r>
            <a:r>
              <a:rPr lang="sv-SE" sz="1400" dirty="0" err="1" smtClean="0"/>
              <a:t>tidal</a:t>
            </a:r>
            <a:r>
              <a:rPr lang="sv-SE" sz="1400" dirty="0" smtClean="0"/>
              <a:t> variations, </a:t>
            </a:r>
            <a:r>
              <a:rPr lang="sv-SE" sz="1400" dirty="0" err="1" smtClean="0"/>
              <a:t>prefarably</a:t>
            </a:r>
            <a:r>
              <a:rPr lang="sv-SE" sz="1400" dirty="0" smtClean="0"/>
              <a:t> </a:t>
            </a:r>
            <a:r>
              <a:rPr lang="sv-SE" sz="1400" dirty="0" err="1" smtClean="0"/>
              <a:t>during</a:t>
            </a:r>
            <a:r>
              <a:rPr lang="sv-SE" sz="1400" dirty="0" smtClean="0"/>
              <a:t> </a:t>
            </a:r>
            <a:r>
              <a:rPr lang="sv-SE" sz="1400" dirty="0" err="1" smtClean="0"/>
              <a:t>new-moon</a:t>
            </a:r>
            <a:r>
              <a:rPr lang="sv-SE" sz="1400" dirty="0" smtClean="0"/>
              <a:t> in summer or </a:t>
            </a:r>
            <a:r>
              <a:rPr lang="sv-SE" sz="1400" dirty="0" err="1" smtClean="0"/>
              <a:t>full-moon</a:t>
            </a:r>
            <a:r>
              <a:rPr lang="sv-SE" sz="1400" dirty="0" smtClean="0"/>
              <a:t> in </a:t>
            </a:r>
            <a:r>
              <a:rPr lang="sv-SE" sz="1400" dirty="0" err="1" smtClean="0"/>
              <a:t>winter</a:t>
            </a:r>
            <a:r>
              <a:rPr lang="sv-SE" sz="1400" dirty="0" smtClean="0"/>
              <a:t>, are </a:t>
            </a:r>
            <a:r>
              <a:rPr lang="sv-SE" sz="1400" dirty="0" err="1" smtClean="0"/>
              <a:t>used</a:t>
            </a:r>
            <a:r>
              <a:rPr lang="sv-SE" sz="1400" dirty="0" smtClean="0"/>
              <a:t> to </a:t>
            </a:r>
            <a:r>
              <a:rPr lang="sv-SE" sz="1400" dirty="0" err="1" smtClean="0"/>
              <a:t>determine</a:t>
            </a:r>
            <a:r>
              <a:rPr lang="sv-SE" sz="1400" dirty="0" smtClean="0"/>
              <a:t> a </a:t>
            </a:r>
            <a:r>
              <a:rPr lang="sv-SE" sz="1400" dirty="0" err="1" smtClean="0"/>
              <a:t>scale</a:t>
            </a:r>
            <a:r>
              <a:rPr lang="sv-SE" sz="1400" dirty="0" smtClean="0"/>
              <a:t> </a:t>
            </a:r>
            <a:r>
              <a:rPr lang="sv-SE" sz="1400" dirty="0" err="1" smtClean="0"/>
              <a:t>factor</a:t>
            </a:r>
            <a:r>
              <a:rPr lang="sv-SE" sz="1400" dirty="0" smtClean="0"/>
              <a:t> for the SCG </a:t>
            </a:r>
            <a:r>
              <a:rPr lang="sv-SE" sz="1400" dirty="0" err="1" smtClean="0"/>
              <a:t>readings</a:t>
            </a:r>
            <a:r>
              <a:rPr lang="sv-SE" sz="1400" dirty="0" smtClean="0"/>
              <a:t>. </a:t>
            </a:r>
          </a:p>
          <a:p>
            <a:r>
              <a:rPr lang="sv-SE" sz="1400" dirty="0" smtClean="0"/>
              <a:t>In the diagram </a:t>
            </a:r>
            <a:r>
              <a:rPr lang="sv-SE" sz="1400" dirty="0" err="1" smtClean="0"/>
              <a:t>above</a:t>
            </a:r>
            <a:r>
              <a:rPr lang="sv-SE" sz="1400" dirty="0" smtClean="0"/>
              <a:t> the Absolute Gravimeter </a:t>
            </a:r>
            <a:r>
              <a:rPr lang="sv-SE" sz="1400" dirty="0" err="1" smtClean="0"/>
              <a:t>readings</a:t>
            </a:r>
            <a:r>
              <a:rPr lang="sv-SE" sz="1400" dirty="0" smtClean="0"/>
              <a:t> (red </a:t>
            </a:r>
            <a:r>
              <a:rPr lang="sv-SE" sz="1400" dirty="0" err="1" smtClean="0"/>
              <a:t>dots</a:t>
            </a:r>
            <a:r>
              <a:rPr lang="sv-SE" sz="1400" dirty="0" smtClean="0"/>
              <a:t>) </a:t>
            </a:r>
            <a:r>
              <a:rPr lang="sv-SE" sz="1400" dirty="0" err="1" smtClean="0"/>
              <a:t>have</a:t>
            </a:r>
            <a:r>
              <a:rPr lang="sv-SE" sz="1400" dirty="0" smtClean="0"/>
              <a:t> </a:t>
            </a:r>
            <a:r>
              <a:rPr lang="sv-SE" sz="1400" dirty="0" err="1" smtClean="0"/>
              <a:t>been</a:t>
            </a:r>
            <a:r>
              <a:rPr lang="sv-SE" sz="1400" dirty="0" smtClean="0"/>
              <a:t> </a:t>
            </a:r>
            <a:r>
              <a:rPr lang="sv-SE" sz="1400" dirty="0" err="1" smtClean="0"/>
              <a:t>separated</a:t>
            </a:r>
            <a:r>
              <a:rPr lang="sv-SE" sz="1400" dirty="0" smtClean="0"/>
              <a:t> </a:t>
            </a:r>
            <a:r>
              <a:rPr lang="sv-SE" sz="1400" dirty="0" err="1" smtClean="0"/>
              <a:t>vertically</a:t>
            </a:r>
            <a:r>
              <a:rPr lang="sv-SE" sz="1400" dirty="0" smtClean="0"/>
              <a:t> for </a:t>
            </a:r>
            <a:r>
              <a:rPr lang="sv-SE" sz="1400" dirty="0" err="1" smtClean="0"/>
              <a:t>legibility</a:t>
            </a:r>
            <a:r>
              <a:rPr lang="sv-SE" sz="1400" dirty="0" smtClean="0"/>
              <a:t>. SCG </a:t>
            </a:r>
            <a:r>
              <a:rPr lang="sv-SE" sz="1400" dirty="0" err="1" smtClean="0"/>
              <a:t>readings</a:t>
            </a:r>
            <a:r>
              <a:rPr lang="sv-SE" sz="1400" dirty="0" smtClean="0"/>
              <a:t> are </a:t>
            </a:r>
            <a:r>
              <a:rPr lang="sv-SE" sz="1400" dirty="0" err="1" smtClean="0"/>
              <a:t>shown</a:t>
            </a:r>
            <a:r>
              <a:rPr lang="sv-SE" sz="1400" dirty="0" smtClean="0"/>
              <a:t> in light green (1s- </a:t>
            </a:r>
            <a:r>
              <a:rPr lang="sv-SE" sz="1400" dirty="0" err="1" smtClean="0"/>
              <a:t>samples</a:t>
            </a:r>
            <a:r>
              <a:rPr lang="sv-SE" sz="1400" dirty="0" smtClean="0"/>
              <a:t>) and by </a:t>
            </a:r>
            <a:r>
              <a:rPr lang="sv-SE" sz="1400" dirty="0" err="1" smtClean="0"/>
              <a:t>grey</a:t>
            </a:r>
            <a:r>
              <a:rPr lang="sv-SE" sz="1400" dirty="0" smtClean="0"/>
              <a:t> </a:t>
            </a:r>
            <a:r>
              <a:rPr lang="sv-SE" sz="1400" dirty="0" err="1" smtClean="0"/>
              <a:t>circles</a:t>
            </a:r>
            <a:r>
              <a:rPr lang="sv-SE" sz="1400" dirty="0" smtClean="0"/>
              <a:t> (</a:t>
            </a:r>
            <a:r>
              <a:rPr lang="sv-SE" sz="1400" dirty="0" err="1" smtClean="0"/>
              <a:t>low-passed</a:t>
            </a:r>
            <a:r>
              <a:rPr lang="sv-SE" sz="1400" dirty="0" smtClean="0"/>
              <a:t> and </a:t>
            </a:r>
            <a:r>
              <a:rPr lang="sv-SE" sz="1400" dirty="0" err="1" smtClean="0"/>
              <a:t>resampled</a:t>
            </a:r>
            <a:r>
              <a:rPr lang="sv-SE" sz="1400" dirty="0" smtClean="0"/>
              <a:t> at 900s).  </a:t>
            </a:r>
            <a:endParaRPr lang="sv-SE" sz="14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Fundamental </a:t>
            </a:r>
            <a:r>
              <a:rPr lang="sv-SE" dirty="0" err="1" smtClean="0"/>
              <a:t>Geodetic</a:t>
            </a:r>
            <a:r>
              <a:rPr lang="sv-SE" dirty="0" smtClean="0"/>
              <a:t> Station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v-SE" sz="2400" b="1" dirty="0" smtClean="0"/>
              <a:t>GGOS – Global </a:t>
            </a:r>
            <a:r>
              <a:rPr lang="sv-SE" sz="2400" b="1" dirty="0" err="1" smtClean="0"/>
              <a:t>Geodetic</a:t>
            </a:r>
            <a:r>
              <a:rPr lang="sv-SE" sz="2400" b="1" dirty="0" smtClean="0"/>
              <a:t> </a:t>
            </a:r>
            <a:r>
              <a:rPr lang="sv-SE" sz="2400" b="1" dirty="0" err="1" smtClean="0"/>
              <a:t>Observing</a:t>
            </a:r>
            <a:r>
              <a:rPr lang="sv-SE" sz="2400" b="1" dirty="0" smtClean="0"/>
              <a:t> Systems</a:t>
            </a:r>
          </a:p>
          <a:p>
            <a:r>
              <a:rPr lang="sv-SE" sz="2400" dirty="0" err="1" smtClean="0"/>
              <a:t>Coordination</a:t>
            </a:r>
            <a:r>
              <a:rPr lang="sv-SE" sz="2400" dirty="0" smtClean="0"/>
              <a:t>: </a:t>
            </a:r>
          </a:p>
          <a:p>
            <a:pPr>
              <a:buNone/>
            </a:pPr>
            <a:r>
              <a:rPr lang="sv-SE" sz="2400" dirty="0"/>
              <a:t>	</a:t>
            </a:r>
            <a:r>
              <a:rPr lang="sv-SE" sz="2400" dirty="0" smtClean="0"/>
              <a:t>VLBI, GNSS, Gravimeter , </a:t>
            </a:r>
            <a:r>
              <a:rPr lang="sv-SE" sz="2400" dirty="0" err="1" smtClean="0"/>
              <a:t>Tide</a:t>
            </a:r>
            <a:r>
              <a:rPr lang="sv-SE" sz="2400" dirty="0" smtClean="0"/>
              <a:t> gauge</a:t>
            </a:r>
          </a:p>
          <a:p>
            <a:pPr>
              <a:buNone/>
            </a:pPr>
            <a:r>
              <a:rPr lang="sv-SE" sz="2400" dirty="0" smtClean="0"/>
              <a:t>	(+SLR +DORIS +)</a:t>
            </a:r>
          </a:p>
          <a:p>
            <a:pPr>
              <a:buNone/>
            </a:pPr>
            <a:endParaRPr lang="sv-SE" sz="2400" dirty="0" smtClean="0"/>
          </a:p>
          <a:p>
            <a:r>
              <a:rPr lang="sv-SE" sz="2400" dirty="0" err="1" smtClean="0"/>
              <a:t>Latest</a:t>
            </a:r>
            <a:r>
              <a:rPr lang="sv-SE" sz="2400" dirty="0" smtClean="0"/>
              <a:t> addition: </a:t>
            </a:r>
            <a:r>
              <a:rPr lang="sv-SE" sz="2400" dirty="0" err="1" smtClean="0"/>
              <a:t>Guralp</a:t>
            </a:r>
            <a:r>
              <a:rPr lang="sv-SE" sz="2400" dirty="0" smtClean="0"/>
              <a:t> 120s</a:t>
            </a:r>
          </a:p>
          <a:p>
            <a:pPr>
              <a:buNone/>
            </a:pPr>
            <a:r>
              <a:rPr lang="sv-SE" sz="2400" dirty="0"/>
              <a:t>	</a:t>
            </a:r>
            <a:r>
              <a:rPr lang="sv-SE" sz="2400" dirty="0" smtClean="0"/>
              <a:t>3-comp. Seismometer</a:t>
            </a:r>
          </a:p>
          <a:p>
            <a:pPr>
              <a:buNone/>
            </a:pPr>
            <a:r>
              <a:rPr lang="sv-SE" sz="2400" dirty="0"/>
              <a:t>	</a:t>
            </a:r>
            <a:r>
              <a:rPr lang="sv-SE" sz="2400" dirty="0" smtClean="0"/>
              <a:t>(SNSN – Swedish National</a:t>
            </a:r>
          </a:p>
          <a:p>
            <a:pPr>
              <a:buNone/>
            </a:pPr>
            <a:r>
              <a:rPr lang="sv-SE" sz="2400" dirty="0"/>
              <a:t>	</a:t>
            </a:r>
            <a:r>
              <a:rPr lang="sv-SE" sz="2400" dirty="0" err="1" smtClean="0"/>
              <a:t>Seismic</a:t>
            </a:r>
            <a:r>
              <a:rPr lang="sv-SE" sz="2400" dirty="0" smtClean="0"/>
              <a:t> Network,</a:t>
            </a:r>
          </a:p>
          <a:p>
            <a:pPr>
              <a:buNone/>
            </a:pPr>
            <a:r>
              <a:rPr lang="sv-SE" sz="2400" dirty="0" smtClean="0"/>
              <a:t>	Uppsala </a:t>
            </a:r>
            <a:r>
              <a:rPr lang="sv-SE" sz="2400" dirty="0" err="1" smtClean="0"/>
              <a:t>university</a:t>
            </a:r>
            <a:r>
              <a:rPr lang="sv-SE" sz="2400" dirty="0" smtClean="0"/>
              <a:t>)</a:t>
            </a:r>
            <a:endParaRPr lang="sv-SE" sz="2000" dirty="0" smtClean="0"/>
          </a:p>
          <a:p>
            <a:pPr>
              <a:buNone/>
            </a:pPr>
            <a:endParaRPr lang="sv-SE" dirty="0"/>
          </a:p>
          <a:p>
            <a:pPr>
              <a:buNone/>
            </a:pPr>
            <a:r>
              <a:rPr lang="sv-SE" sz="2400" b="1" dirty="0" smtClean="0"/>
              <a:t>The </a:t>
            </a:r>
            <a:r>
              <a:rPr lang="sv-SE" sz="2400" b="1" dirty="0" err="1" smtClean="0"/>
              <a:t>three</a:t>
            </a:r>
            <a:r>
              <a:rPr lang="sv-SE" sz="2400" b="1" dirty="0" smtClean="0"/>
              <a:t> </a:t>
            </a:r>
            <a:r>
              <a:rPr lang="sv-SE" sz="2400" b="1" dirty="0" err="1" smtClean="0"/>
              <a:t>pillars</a:t>
            </a:r>
            <a:r>
              <a:rPr lang="sv-SE" sz="2400" b="1" dirty="0" smtClean="0"/>
              <a:t> of </a:t>
            </a:r>
            <a:r>
              <a:rPr lang="sv-SE" sz="2400" b="1" dirty="0" err="1" smtClean="0"/>
              <a:t>geodesy</a:t>
            </a:r>
            <a:r>
              <a:rPr lang="sv-SE" sz="2400" b="1" dirty="0" smtClean="0"/>
              <a:t>:</a:t>
            </a:r>
          </a:p>
          <a:p>
            <a:pPr>
              <a:buNone/>
            </a:pPr>
            <a:endParaRPr lang="sv-SE" dirty="0"/>
          </a:p>
        </p:txBody>
      </p:sp>
      <p:pic>
        <p:nvPicPr>
          <p:cNvPr id="4" name="Picture 6" descr="the_three_pilla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860032" y="3068960"/>
            <a:ext cx="3467100" cy="3355975"/>
          </a:xfrm>
          <a:prstGeom prst="rect">
            <a:avLst/>
          </a:prstGeom>
          <a:noFill/>
          <a:ln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 descr="MC0906-10m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0"/>
            <a:ext cx="8722885" cy="6164034"/>
          </a:xfrm>
        </p:spPr>
      </p:pic>
      <p:sp>
        <p:nvSpPr>
          <p:cNvPr id="5" name="textruta 4"/>
          <p:cNvSpPr txBox="1"/>
          <p:nvPr/>
        </p:nvSpPr>
        <p:spPr>
          <a:xfrm>
            <a:off x="0" y="5661248"/>
            <a:ext cx="9144000" cy="120032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85725"/>
            <a:r>
              <a:rPr lang="sv-SE" sz="1200" dirty="0" smtClean="0"/>
              <a:t>One </a:t>
            </a:r>
            <a:r>
              <a:rPr lang="sv-SE" sz="1200" dirty="0" err="1" smtClean="0"/>
              <a:t>year</a:t>
            </a:r>
            <a:r>
              <a:rPr lang="sv-SE" sz="1200" dirty="0" smtClean="0"/>
              <a:t> of </a:t>
            </a:r>
            <a:r>
              <a:rPr lang="sv-SE" sz="1200" dirty="0" err="1" smtClean="0"/>
              <a:t>gravity</a:t>
            </a:r>
            <a:r>
              <a:rPr lang="sv-SE" sz="1200" dirty="0" smtClean="0"/>
              <a:t> </a:t>
            </a:r>
            <a:r>
              <a:rPr lang="sv-SE" sz="1200" dirty="0" err="1" smtClean="0"/>
              <a:t>recording</a:t>
            </a:r>
            <a:r>
              <a:rPr lang="sv-SE" sz="1200" dirty="0" smtClean="0"/>
              <a:t>: The </a:t>
            </a:r>
            <a:r>
              <a:rPr lang="sv-SE" sz="1200" dirty="0" err="1" smtClean="0"/>
              <a:t>basic</a:t>
            </a:r>
            <a:r>
              <a:rPr lang="sv-SE" sz="1200" dirty="0" smtClean="0"/>
              <a:t> sampling interval is 1s; </a:t>
            </a:r>
            <a:r>
              <a:rPr lang="sv-SE" sz="1200" dirty="0" err="1" smtClean="0"/>
              <a:t>however</a:t>
            </a:r>
            <a:r>
              <a:rPr lang="sv-SE" sz="1200" dirty="0" smtClean="0"/>
              <a:t>, the </a:t>
            </a:r>
            <a:r>
              <a:rPr lang="sv-SE" sz="1200" dirty="0" err="1" smtClean="0"/>
              <a:t>records</a:t>
            </a:r>
            <a:r>
              <a:rPr lang="sv-SE" sz="1200" dirty="0" smtClean="0"/>
              <a:t> </a:t>
            </a:r>
            <a:r>
              <a:rPr lang="sv-SE" sz="1200" dirty="0" err="1" smtClean="0"/>
              <a:t>shown</a:t>
            </a:r>
            <a:r>
              <a:rPr lang="sv-SE" sz="1200" dirty="0" smtClean="0"/>
              <a:t> </a:t>
            </a:r>
            <a:r>
              <a:rPr lang="sv-SE" sz="1200" dirty="0" err="1" smtClean="0"/>
              <a:t>here</a:t>
            </a:r>
            <a:r>
              <a:rPr lang="sv-SE" sz="1200" dirty="0" smtClean="0"/>
              <a:t> are </a:t>
            </a:r>
            <a:r>
              <a:rPr lang="sv-SE" sz="1200" dirty="0" err="1" smtClean="0"/>
              <a:t>downsamled</a:t>
            </a:r>
            <a:r>
              <a:rPr lang="sv-SE" sz="1200" dirty="0" smtClean="0"/>
              <a:t> to 10min. The red </a:t>
            </a:r>
            <a:r>
              <a:rPr lang="sv-SE" sz="1200" dirty="0" err="1" smtClean="0"/>
              <a:t>curve</a:t>
            </a:r>
            <a:r>
              <a:rPr lang="sv-SE" sz="1200" dirty="0" smtClean="0"/>
              <a:t> shows the full signal </a:t>
            </a:r>
            <a:r>
              <a:rPr lang="sv-SE" sz="1200" dirty="0" err="1" smtClean="0"/>
              <a:t>except</a:t>
            </a:r>
            <a:r>
              <a:rPr lang="sv-SE" sz="1200" dirty="0" smtClean="0"/>
              <a:t> that a drift </a:t>
            </a:r>
            <a:r>
              <a:rPr lang="sv-SE" sz="1200" dirty="0" err="1" smtClean="0"/>
              <a:t>model</a:t>
            </a:r>
            <a:r>
              <a:rPr lang="sv-SE" sz="1200" dirty="0" smtClean="0"/>
              <a:t> has </a:t>
            </a:r>
            <a:r>
              <a:rPr lang="sv-SE" sz="1200" dirty="0" err="1" smtClean="0"/>
              <a:t>been</a:t>
            </a:r>
            <a:r>
              <a:rPr lang="sv-SE" sz="1200" dirty="0" smtClean="0"/>
              <a:t> </a:t>
            </a:r>
            <a:r>
              <a:rPr lang="sv-SE" sz="1200" dirty="0" err="1" smtClean="0"/>
              <a:t>subtracted</a:t>
            </a:r>
            <a:r>
              <a:rPr lang="sv-SE" sz="1200" dirty="0" smtClean="0"/>
              <a:t>.  The </a:t>
            </a:r>
            <a:r>
              <a:rPr lang="sv-SE" sz="1200" dirty="0" err="1" smtClean="0"/>
              <a:t>blue</a:t>
            </a:r>
            <a:r>
              <a:rPr lang="sv-SE" sz="1200" dirty="0" smtClean="0"/>
              <a:t> </a:t>
            </a:r>
            <a:r>
              <a:rPr lang="sv-SE" sz="1200" dirty="0" err="1" smtClean="0"/>
              <a:t>curve</a:t>
            </a:r>
            <a:r>
              <a:rPr lang="sv-SE" sz="1200" dirty="0" smtClean="0"/>
              <a:t> </a:t>
            </a:r>
            <a:r>
              <a:rPr lang="sv-SE" sz="1200" dirty="0" err="1" smtClean="0"/>
              <a:t>results</a:t>
            </a:r>
            <a:r>
              <a:rPr lang="sv-SE" sz="1200" dirty="0" smtClean="0"/>
              <a:t> after </a:t>
            </a:r>
            <a:r>
              <a:rPr lang="sv-SE" sz="1200" dirty="0" err="1" smtClean="0"/>
              <a:t>subtraction</a:t>
            </a:r>
            <a:r>
              <a:rPr lang="sv-SE" sz="1200" dirty="0" smtClean="0"/>
              <a:t> of a </a:t>
            </a:r>
            <a:r>
              <a:rPr lang="sv-SE" sz="1200" dirty="0" err="1" smtClean="0"/>
              <a:t>model</a:t>
            </a:r>
            <a:r>
              <a:rPr lang="sv-SE" sz="1200" dirty="0" smtClean="0"/>
              <a:t> for </a:t>
            </a:r>
            <a:r>
              <a:rPr lang="sv-SE" sz="1200" dirty="0" err="1" smtClean="0"/>
              <a:t>tides</a:t>
            </a:r>
            <a:r>
              <a:rPr lang="sv-SE" sz="1200" dirty="0" smtClean="0"/>
              <a:t> and polar motion, and the </a:t>
            </a:r>
            <a:r>
              <a:rPr lang="sv-SE" sz="1200" dirty="0" err="1" smtClean="0"/>
              <a:t>purple</a:t>
            </a:r>
            <a:r>
              <a:rPr lang="sv-SE" sz="1200" dirty="0" smtClean="0"/>
              <a:t> </a:t>
            </a:r>
            <a:r>
              <a:rPr lang="sv-SE" sz="1200" dirty="0" err="1" smtClean="0"/>
              <a:t>curve</a:t>
            </a:r>
            <a:r>
              <a:rPr lang="sv-SE" sz="1200" dirty="0" smtClean="0"/>
              <a:t> after </a:t>
            </a:r>
            <a:r>
              <a:rPr lang="sv-SE" sz="1200" dirty="0" err="1" smtClean="0"/>
              <a:t>additional</a:t>
            </a:r>
            <a:r>
              <a:rPr lang="sv-SE" sz="1200" dirty="0" smtClean="0"/>
              <a:t> removal of air pressure </a:t>
            </a:r>
            <a:r>
              <a:rPr lang="sv-SE" sz="1200" dirty="0" err="1" smtClean="0"/>
              <a:t>effects</a:t>
            </a:r>
            <a:r>
              <a:rPr lang="sv-SE" sz="1200" dirty="0" smtClean="0"/>
              <a:t>. The black </a:t>
            </a:r>
            <a:r>
              <a:rPr lang="sv-SE" sz="1200" dirty="0" err="1" smtClean="0"/>
              <a:t>curve</a:t>
            </a:r>
            <a:r>
              <a:rPr lang="sv-SE" sz="1200" dirty="0" smtClean="0"/>
              <a:t> is </a:t>
            </a:r>
            <a:r>
              <a:rPr lang="sv-SE" sz="1200" dirty="0" err="1" smtClean="0"/>
              <a:t>identical</a:t>
            </a:r>
            <a:r>
              <a:rPr lang="sv-SE" sz="1200" dirty="0" smtClean="0"/>
              <a:t> to the </a:t>
            </a:r>
            <a:r>
              <a:rPr lang="sv-SE" sz="1200" dirty="0" err="1" smtClean="0"/>
              <a:t>purple</a:t>
            </a:r>
            <a:r>
              <a:rPr lang="sv-SE" sz="1200" dirty="0" smtClean="0"/>
              <a:t> </a:t>
            </a:r>
            <a:r>
              <a:rPr lang="sv-SE" sz="1200" dirty="0" err="1" smtClean="0"/>
              <a:t>one</a:t>
            </a:r>
            <a:r>
              <a:rPr lang="sv-SE" sz="1200" dirty="0" smtClean="0"/>
              <a:t> </a:t>
            </a:r>
            <a:r>
              <a:rPr lang="sv-SE" sz="1200" dirty="0" err="1" smtClean="0"/>
              <a:t>except</a:t>
            </a:r>
            <a:r>
              <a:rPr lang="sv-SE" sz="1200" dirty="0" smtClean="0"/>
              <a:t> that it is </a:t>
            </a:r>
            <a:r>
              <a:rPr lang="sv-SE" sz="1200" dirty="0" err="1" smtClean="0"/>
              <a:t>drawn</a:t>
            </a:r>
            <a:r>
              <a:rPr lang="sv-SE" sz="1200" dirty="0" smtClean="0"/>
              <a:t> at 10 </a:t>
            </a:r>
            <a:r>
              <a:rPr lang="sv-SE" sz="1200" dirty="0" err="1" smtClean="0"/>
              <a:t>times</a:t>
            </a:r>
            <a:r>
              <a:rPr lang="sv-SE" sz="1200" dirty="0" smtClean="0"/>
              <a:t> </a:t>
            </a:r>
            <a:r>
              <a:rPr lang="sv-SE" sz="1200" dirty="0" err="1" smtClean="0"/>
              <a:t>larger</a:t>
            </a:r>
            <a:r>
              <a:rPr lang="sv-SE" sz="1200" dirty="0" smtClean="0"/>
              <a:t> </a:t>
            </a:r>
            <a:r>
              <a:rPr lang="sv-SE" sz="1200" dirty="0" err="1" smtClean="0"/>
              <a:t>scale</a:t>
            </a:r>
            <a:r>
              <a:rPr lang="sv-SE" sz="1200" dirty="0" smtClean="0"/>
              <a:t>. The </a:t>
            </a:r>
            <a:r>
              <a:rPr lang="sv-SE" sz="1200" dirty="0" err="1" smtClean="0"/>
              <a:t>remaining</a:t>
            </a:r>
            <a:r>
              <a:rPr lang="sv-SE" sz="1200" dirty="0" smtClean="0"/>
              <a:t> variations </a:t>
            </a:r>
            <a:r>
              <a:rPr lang="sv-SE" sz="1200" dirty="0" err="1" smtClean="0"/>
              <a:t>seen</a:t>
            </a:r>
            <a:r>
              <a:rPr lang="sv-SE" sz="1200" dirty="0" smtClean="0"/>
              <a:t> in the black </a:t>
            </a:r>
            <a:r>
              <a:rPr lang="sv-SE" sz="1200" dirty="0" err="1" smtClean="0"/>
              <a:t>curve</a:t>
            </a:r>
            <a:r>
              <a:rPr lang="sv-SE" sz="1200" dirty="0" smtClean="0"/>
              <a:t> are </a:t>
            </a:r>
            <a:r>
              <a:rPr lang="sv-SE" sz="1200" dirty="0" err="1" smtClean="0"/>
              <a:t>due</a:t>
            </a:r>
            <a:r>
              <a:rPr lang="sv-SE" sz="1200" dirty="0" smtClean="0"/>
              <a:t> to </a:t>
            </a:r>
            <a:r>
              <a:rPr lang="sv-SE" sz="1200" dirty="0" err="1" smtClean="0"/>
              <a:t>model</a:t>
            </a:r>
            <a:r>
              <a:rPr lang="sv-SE" sz="1200" dirty="0" smtClean="0"/>
              <a:t> </a:t>
            </a:r>
            <a:r>
              <a:rPr lang="sv-SE" sz="1200" dirty="0" err="1" smtClean="0"/>
              <a:t>insufficiencies</a:t>
            </a:r>
            <a:r>
              <a:rPr lang="sv-SE" sz="1200" dirty="0" smtClean="0"/>
              <a:t>: </a:t>
            </a:r>
            <a:r>
              <a:rPr lang="sv-SE" sz="1200" dirty="0" err="1" smtClean="0"/>
              <a:t>higher</a:t>
            </a:r>
            <a:r>
              <a:rPr lang="sv-SE" sz="1200" dirty="0" smtClean="0"/>
              <a:t> order </a:t>
            </a:r>
            <a:r>
              <a:rPr lang="sv-SE" sz="1200" dirty="0" err="1" smtClean="0"/>
              <a:t>atmospheric</a:t>
            </a:r>
            <a:r>
              <a:rPr lang="sv-SE" sz="1200" dirty="0" smtClean="0"/>
              <a:t> </a:t>
            </a:r>
            <a:r>
              <a:rPr lang="sv-SE" sz="1200" dirty="0" err="1" smtClean="0"/>
              <a:t>density</a:t>
            </a:r>
            <a:r>
              <a:rPr lang="sv-SE" sz="1200" dirty="0" smtClean="0"/>
              <a:t> </a:t>
            </a:r>
            <a:r>
              <a:rPr lang="sv-SE" sz="1200" dirty="0" err="1" smtClean="0"/>
              <a:t>structure</a:t>
            </a:r>
            <a:r>
              <a:rPr lang="sv-SE" sz="1200" dirty="0" smtClean="0"/>
              <a:t>, Kattegat </a:t>
            </a:r>
            <a:r>
              <a:rPr lang="sv-SE" sz="1200" dirty="0" err="1" smtClean="0"/>
              <a:t>loading</a:t>
            </a:r>
            <a:r>
              <a:rPr lang="sv-SE" sz="1200" dirty="0" smtClean="0"/>
              <a:t> </a:t>
            </a:r>
            <a:r>
              <a:rPr lang="sv-SE" sz="1200" dirty="0" err="1" smtClean="0"/>
              <a:t>out</a:t>
            </a:r>
            <a:r>
              <a:rPr lang="sv-SE" sz="1200" dirty="0" smtClean="0"/>
              <a:t> of </a:t>
            </a:r>
            <a:r>
              <a:rPr lang="sv-SE" sz="1200" dirty="0" err="1" smtClean="0"/>
              <a:t>hydrostatic</a:t>
            </a:r>
            <a:r>
              <a:rPr lang="sv-SE" sz="1200" dirty="0" smtClean="0"/>
              <a:t> </a:t>
            </a:r>
            <a:r>
              <a:rPr lang="sv-SE" sz="1200" dirty="0" err="1" smtClean="0"/>
              <a:t>balance</a:t>
            </a:r>
            <a:r>
              <a:rPr lang="sv-SE" sz="1200" dirty="0" smtClean="0"/>
              <a:t>, </a:t>
            </a:r>
            <a:r>
              <a:rPr lang="sv-SE" sz="1200" dirty="0" err="1" smtClean="0"/>
              <a:t>ground</a:t>
            </a:r>
            <a:r>
              <a:rPr lang="sv-SE" sz="1200" dirty="0" smtClean="0"/>
              <a:t> water and </a:t>
            </a:r>
            <a:r>
              <a:rPr lang="sv-SE" sz="1200" dirty="0" err="1" smtClean="0"/>
              <a:t>mass</a:t>
            </a:r>
            <a:r>
              <a:rPr lang="sv-SE" sz="1200" dirty="0" smtClean="0"/>
              <a:t> </a:t>
            </a:r>
            <a:r>
              <a:rPr lang="sv-SE" sz="1200" dirty="0" err="1" smtClean="0"/>
              <a:t>flows</a:t>
            </a:r>
            <a:r>
              <a:rPr lang="sv-SE" sz="1200" dirty="0" smtClean="0"/>
              <a:t> in the vegetation </a:t>
            </a:r>
            <a:r>
              <a:rPr lang="sv-SE" sz="1200" dirty="0" err="1" smtClean="0"/>
              <a:t>near</a:t>
            </a:r>
            <a:r>
              <a:rPr lang="sv-SE" sz="1200" dirty="0" smtClean="0"/>
              <a:t> the </a:t>
            </a:r>
            <a:r>
              <a:rPr lang="sv-SE" sz="1200" dirty="0" err="1" smtClean="0"/>
              <a:t>observatory</a:t>
            </a:r>
            <a:r>
              <a:rPr lang="sv-SE" sz="1200" dirty="0" smtClean="0"/>
              <a:t>. </a:t>
            </a:r>
            <a:endParaRPr lang="sv-SE" sz="1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textruta 3"/>
          <p:cNvSpPr txBox="1"/>
          <p:nvPr/>
        </p:nvSpPr>
        <p:spPr>
          <a:xfrm>
            <a:off x="0" y="3284984"/>
            <a:ext cx="9144000" cy="286232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85725"/>
            <a:r>
              <a:rPr lang="sv-SE" sz="2000" dirty="0" smtClean="0"/>
              <a:t>One </a:t>
            </a:r>
            <a:r>
              <a:rPr lang="sv-SE" sz="2000" dirty="0" err="1" smtClean="0"/>
              <a:t>year</a:t>
            </a:r>
            <a:r>
              <a:rPr lang="sv-SE" sz="2000" dirty="0" smtClean="0"/>
              <a:t> of </a:t>
            </a:r>
            <a:r>
              <a:rPr lang="sv-SE" sz="2000" dirty="0" err="1" smtClean="0"/>
              <a:t>gravity</a:t>
            </a:r>
            <a:r>
              <a:rPr lang="sv-SE" sz="2000" dirty="0" smtClean="0"/>
              <a:t> </a:t>
            </a:r>
            <a:r>
              <a:rPr lang="sv-SE" sz="2000" dirty="0" err="1" smtClean="0"/>
              <a:t>recording</a:t>
            </a:r>
            <a:r>
              <a:rPr lang="sv-SE" sz="2000" dirty="0" smtClean="0"/>
              <a:t>: The </a:t>
            </a:r>
            <a:r>
              <a:rPr lang="sv-SE" sz="2000" dirty="0" err="1" smtClean="0"/>
              <a:t>basic</a:t>
            </a:r>
            <a:r>
              <a:rPr lang="sv-SE" sz="2000" dirty="0" smtClean="0"/>
              <a:t> sampling interval is 1s; </a:t>
            </a:r>
            <a:r>
              <a:rPr lang="sv-SE" sz="2000" dirty="0" err="1" smtClean="0"/>
              <a:t>however</a:t>
            </a:r>
            <a:r>
              <a:rPr lang="sv-SE" sz="2000" dirty="0" smtClean="0"/>
              <a:t>, the </a:t>
            </a:r>
            <a:r>
              <a:rPr lang="sv-SE" sz="2000" dirty="0" err="1" smtClean="0"/>
              <a:t>records</a:t>
            </a:r>
            <a:r>
              <a:rPr lang="sv-SE" sz="2000" dirty="0" smtClean="0"/>
              <a:t> </a:t>
            </a:r>
            <a:r>
              <a:rPr lang="sv-SE" sz="2000" dirty="0" err="1" smtClean="0"/>
              <a:t>shown</a:t>
            </a:r>
            <a:r>
              <a:rPr lang="sv-SE" sz="2000" dirty="0" smtClean="0"/>
              <a:t> </a:t>
            </a:r>
            <a:r>
              <a:rPr lang="sv-SE" sz="2000" dirty="0" err="1" smtClean="0"/>
              <a:t>here</a:t>
            </a:r>
            <a:r>
              <a:rPr lang="sv-SE" sz="2000" dirty="0" smtClean="0"/>
              <a:t> are </a:t>
            </a:r>
            <a:r>
              <a:rPr lang="sv-SE" sz="2000" dirty="0" err="1" smtClean="0"/>
              <a:t>downsamled</a:t>
            </a:r>
            <a:r>
              <a:rPr lang="sv-SE" sz="2000" dirty="0" smtClean="0"/>
              <a:t> to 10min. The red </a:t>
            </a:r>
            <a:r>
              <a:rPr lang="sv-SE" sz="2000" dirty="0" err="1" smtClean="0"/>
              <a:t>curve</a:t>
            </a:r>
            <a:r>
              <a:rPr lang="sv-SE" sz="2000" dirty="0" smtClean="0"/>
              <a:t> shows the full signal </a:t>
            </a:r>
            <a:r>
              <a:rPr lang="sv-SE" sz="2000" dirty="0" err="1" smtClean="0"/>
              <a:t>except</a:t>
            </a:r>
            <a:r>
              <a:rPr lang="sv-SE" sz="2000" dirty="0" smtClean="0"/>
              <a:t> that a drift </a:t>
            </a:r>
            <a:r>
              <a:rPr lang="sv-SE" sz="2000" dirty="0" err="1" smtClean="0"/>
              <a:t>model</a:t>
            </a:r>
            <a:r>
              <a:rPr lang="sv-SE" sz="2000" dirty="0" smtClean="0"/>
              <a:t> has </a:t>
            </a:r>
            <a:r>
              <a:rPr lang="sv-SE" sz="2000" dirty="0" err="1" smtClean="0"/>
              <a:t>been</a:t>
            </a:r>
            <a:r>
              <a:rPr lang="sv-SE" sz="2000" dirty="0" smtClean="0"/>
              <a:t> </a:t>
            </a:r>
            <a:r>
              <a:rPr lang="sv-SE" sz="2000" dirty="0" err="1" smtClean="0"/>
              <a:t>subtracted</a:t>
            </a:r>
            <a:r>
              <a:rPr lang="sv-SE" sz="2000" dirty="0" smtClean="0"/>
              <a:t>.  The </a:t>
            </a:r>
            <a:r>
              <a:rPr lang="sv-SE" sz="2000" dirty="0" err="1" smtClean="0"/>
              <a:t>blue</a:t>
            </a:r>
            <a:r>
              <a:rPr lang="sv-SE" sz="2000" dirty="0" smtClean="0"/>
              <a:t> </a:t>
            </a:r>
            <a:r>
              <a:rPr lang="sv-SE" sz="2000" dirty="0" err="1" smtClean="0"/>
              <a:t>curve</a:t>
            </a:r>
            <a:r>
              <a:rPr lang="sv-SE" sz="2000" dirty="0" smtClean="0"/>
              <a:t> </a:t>
            </a:r>
            <a:r>
              <a:rPr lang="sv-SE" sz="2000" dirty="0" err="1" smtClean="0"/>
              <a:t>results</a:t>
            </a:r>
            <a:r>
              <a:rPr lang="sv-SE" sz="2000" dirty="0" smtClean="0"/>
              <a:t> after </a:t>
            </a:r>
            <a:r>
              <a:rPr lang="sv-SE" sz="2000" dirty="0" err="1" smtClean="0"/>
              <a:t>subtraction</a:t>
            </a:r>
            <a:r>
              <a:rPr lang="sv-SE" sz="2000" dirty="0" smtClean="0"/>
              <a:t> of a </a:t>
            </a:r>
            <a:r>
              <a:rPr lang="sv-SE" sz="2000" dirty="0" err="1" smtClean="0"/>
              <a:t>model</a:t>
            </a:r>
            <a:r>
              <a:rPr lang="sv-SE" sz="2000" dirty="0" smtClean="0"/>
              <a:t> for </a:t>
            </a:r>
            <a:r>
              <a:rPr lang="sv-SE" sz="2000" dirty="0" err="1" smtClean="0"/>
              <a:t>tides</a:t>
            </a:r>
            <a:r>
              <a:rPr lang="sv-SE" sz="2000" dirty="0" smtClean="0"/>
              <a:t> and polar motion, and the </a:t>
            </a:r>
            <a:r>
              <a:rPr lang="sv-SE" sz="2000" dirty="0" err="1" smtClean="0"/>
              <a:t>purple</a:t>
            </a:r>
            <a:r>
              <a:rPr lang="sv-SE" sz="2000" dirty="0" smtClean="0"/>
              <a:t> </a:t>
            </a:r>
            <a:r>
              <a:rPr lang="sv-SE" sz="2000" dirty="0" err="1" smtClean="0"/>
              <a:t>curve</a:t>
            </a:r>
            <a:r>
              <a:rPr lang="sv-SE" sz="2000" dirty="0" smtClean="0"/>
              <a:t> after </a:t>
            </a:r>
            <a:r>
              <a:rPr lang="sv-SE" sz="2000" dirty="0" err="1" smtClean="0"/>
              <a:t>additional</a:t>
            </a:r>
            <a:r>
              <a:rPr lang="sv-SE" sz="2000" dirty="0" smtClean="0"/>
              <a:t> removal of air pressure </a:t>
            </a:r>
            <a:r>
              <a:rPr lang="sv-SE" sz="2000" dirty="0" err="1" smtClean="0"/>
              <a:t>effects</a:t>
            </a:r>
            <a:r>
              <a:rPr lang="sv-SE" sz="2000" dirty="0" smtClean="0"/>
              <a:t>. The black </a:t>
            </a:r>
            <a:r>
              <a:rPr lang="sv-SE" sz="2000" dirty="0" err="1" smtClean="0"/>
              <a:t>curve</a:t>
            </a:r>
            <a:r>
              <a:rPr lang="sv-SE" sz="2000" dirty="0" smtClean="0"/>
              <a:t> is </a:t>
            </a:r>
            <a:r>
              <a:rPr lang="sv-SE" sz="2000" dirty="0" err="1" smtClean="0"/>
              <a:t>identical</a:t>
            </a:r>
            <a:r>
              <a:rPr lang="sv-SE" sz="2000" dirty="0" smtClean="0"/>
              <a:t> to the </a:t>
            </a:r>
            <a:r>
              <a:rPr lang="sv-SE" sz="2000" dirty="0" err="1" smtClean="0"/>
              <a:t>purple</a:t>
            </a:r>
            <a:r>
              <a:rPr lang="sv-SE" sz="2000" dirty="0" smtClean="0"/>
              <a:t> </a:t>
            </a:r>
            <a:r>
              <a:rPr lang="sv-SE" sz="2000" dirty="0" err="1" smtClean="0"/>
              <a:t>one</a:t>
            </a:r>
            <a:r>
              <a:rPr lang="sv-SE" sz="2000" dirty="0" smtClean="0"/>
              <a:t> </a:t>
            </a:r>
            <a:r>
              <a:rPr lang="sv-SE" sz="2000" dirty="0" err="1" smtClean="0"/>
              <a:t>except</a:t>
            </a:r>
            <a:r>
              <a:rPr lang="sv-SE" sz="2000" dirty="0" smtClean="0"/>
              <a:t> that it is </a:t>
            </a:r>
            <a:r>
              <a:rPr lang="sv-SE" sz="2000" dirty="0" err="1" smtClean="0"/>
              <a:t>drawn</a:t>
            </a:r>
            <a:r>
              <a:rPr lang="sv-SE" sz="2000" dirty="0" smtClean="0"/>
              <a:t> at 10 </a:t>
            </a:r>
            <a:r>
              <a:rPr lang="sv-SE" sz="2000" dirty="0" err="1" smtClean="0"/>
              <a:t>times</a:t>
            </a:r>
            <a:r>
              <a:rPr lang="sv-SE" sz="2000" dirty="0" smtClean="0"/>
              <a:t> </a:t>
            </a:r>
            <a:r>
              <a:rPr lang="sv-SE" sz="2000" dirty="0" err="1" smtClean="0"/>
              <a:t>larger</a:t>
            </a:r>
            <a:r>
              <a:rPr lang="sv-SE" sz="2000" dirty="0" smtClean="0"/>
              <a:t> </a:t>
            </a:r>
            <a:r>
              <a:rPr lang="sv-SE" sz="2000" dirty="0" err="1" smtClean="0"/>
              <a:t>scale</a:t>
            </a:r>
            <a:r>
              <a:rPr lang="sv-SE" sz="2000" dirty="0" smtClean="0"/>
              <a:t>. The </a:t>
            </a:r>
            <a:r>
              <a:rPr lang="sv-SE" sz="2000" dirty="0" err="1" smtClean="0"/>
              <a:t>remaining</a:t>
            </a:r>
            <a:r>
              <a:rPr lang="sv-SE" sz="2000" dirty="0" smtClean="0"/>
              <a:t> variations </a:t>
            </a:r>
            <a:r>
              <a:rPr lang="sv-SE" sz="2000" dirty="0" err="1" smtClean="0"/>
              <a:t>seen</a:t>
            </a:r>
            <a:r>
              <a:rPr lang="sv-SE" sz="2000" dirty="0" smtClean="0"/>
              <a:t> in the black </a:t>
            </a:r>
            <a:r>
              <a:rPr lang="sv-SE" sz="2000" dirty="0" err="1" smtClean="0"/>
              <a:t>curve</a:t>
            </a:r>
            <a:r>
              <a:rPr lang="sv-SE" sz="2000" dirty="0" smtClean="0"/>
              <a:t> are </a:t>
            </a:r>
            <a:r>
              <a:rPr lang="sv-SE" sz="2000" dirty="0" err="1" smtClean="0"/>
              <a:t>due</a:t>
            </a:r>
            <a:r>
              <a:rPr lang="sv-SE" sz="2000" dirty="0" smtClean="0"/>
              <a:t> to </a:t>
            </a:r>
            <a:r>
              <a:rPr lang="sv-SE" sz="2000" dirty="0" err="1" smtClean="0"/>
              <a:t>model</a:t>
            </a:r>
            <a:r>
              <a:rPr lang="sv-SE" sz="2000" dirty="0" smtClean="0"/>
              <a:t> </a:t>
            </a:r>
            <a:r>
              <a:rPr lang="sv-SE" sz="2000" dirty="0" err="1" smtClean="0"/>
              <a:t>insufficiencies</a:t>
            </a:r>
            <a:r>
              <a:rPr lang="sv-SE" sz="2000" dirty="0" smtClean="0"/>
              <a:t>: </a:t>
            </a:r>
            <a:r>
              <a:rPr lang="sv-SE" sz="2000" dirty="0" err="1" smtClean="0"/>
              <a:t>higher</a:t>
            </a:r>
            <a:r>
              <a:rPr lang="sv-SE" sz="2000" dirty="0" smtClean="0"/>
              <a:t> order </a:t>
            </a:r>
            <a:r>
              <a:rPr lang="sv-SE" sz="2000" dirty="0" err="1" smtClean="0"/>
              <a:t>atmospheric</a:t>
            </a:r>
            <a:r>
              <a:rPr lang="sv-SE" sz="2000" dirty="0" smtClean="0"/>
              <a:t> </a:t>
            </a:r>
            <a:r>
              <a:rPr lang="sv-SE" sz="2000" dirty="0" err="1" smtClean="0"/>
              <a:t>density</a:t>
            </a:r>
            <a:r>
              <a:rPr lang="sv-SE" sz="2000" dirty="0" smtClean="0"/>
              <a:t> </a:t>
            </a:r>
            <a:r>
              <a:rPr lang="sv-SE" sz="2000" dirty="0" err="1" smtClean="0"/>
              <a:t>structure</a:t>
            </a:r>
            <a:r>
              <a:rPr lang="sv-SE" sz="2000" dirty="0" smtClean="0"/>
              <a:t>, Kattegat </a:t>
            </a:r>
            <a:r>
              <a:rPr lang="sv-SE" sz="2000" dirty="0" err="1" smtClean="0"/>
              <a:t>loading</a:t>
            </a:r>
            <a:r>
              <a:rPr lang="sv-SE" sz="2000" dirty="0" smtClean="0"/>
              <a:t> </a:t>
            </a:r>
            <a:r>
              <a:rPr lang="sv-SE" sz="2000" dirty="0" err="1" smtClean="0"/>
              <a:t>out</a:t>
            </a:r>
            <a:r>
              <a:rPr lang="sv-SE" sz="2000" dirty="0" smtClean="0"/>
              <a:t> of </a:t>
            </a:r>
            <a:r>
              <a:rPr lang="sv-SE" sz="2000" dirty="0" err="1" smtClean="0"/>
              <a:t>hydrostatic</a:t>
            </a:r>
            <a:r>
              <a:rPr lang="sv-SE" sz="2000" dirty="0" smtClean="0"/>
              <a:t> </a:t>
            </a:r>
            <a:r>
              <a:rPr lang="sv-SE" sz="2000" dirty="0" err="1" smtClean="0"/>
              <a:t>balance</a:t>
            </a:r>
            <a:r>
              <a:rPr lang="sv-SE" sz="2000" dirty="0" smtClean="0"/>
              <a:t>, </a:t>
            </a:r>
            <a:r>
              <a:rPr lang="sv-SE" sz="2000" dirty="0" err="1" smtClean="0"/>
              <a:t>ground</a:t>
            </a:r>
            <a:r>
              <a:rPr lang="sv-SE" sz="2000" dirty="0" smtClean="0"/>
              <a:t> water and </a:t>
            </a:r>
            <a:r>
              <a:rPr lang="sv-SE" sz="2000" dirty="0" err="1" smtClean="0"/>
              <a:t>mass</a:t>
            </a:r>
            <a:r>
              <a:rPr lang="sv-SE" sz="2000" dirty="0" smtClean="0"/>
              <a:t> </a:t>
            </a:r>
            <a:r>
              <a:rPr lang="sv-SE" sz="2000" dirty="0" err="1" smtClean="0"/>
              <a:t>flows</a:t>
            </a:r>
            <a:r>
              <a:rPr lang="sv-SE" sz="2000" dirty="0" smtClean="0"/>
              <a:t> in the vegetation </a:t>
            </a:r>
            <a:r>
              <a:rPr lang="sv-SE" sz="2000" dirty="0" err="1" smtClean="0"/>
              <a:t>near</a:t>
            </a:r>
            <a:r>
              <a:rPr lang="sv-SE" sz="2000" dirty="0" smtClean="0"/>
              <a:t> the </a:t>
            </a:r>
            <a:r>
              <a:rPr lang="sv-SE" sz="2000" dirty="0" err="1" smtClean="0"/>
              <a:t>observatory</a:t>
            </a:r>
            <a:r>
              <a:rPr lang="sv-SE" sz="2000" dirty="0" smtClean="0"/>
              <a:t>. </a:t>
            </a:r>
            <a:endParaRPr lang="sv-SE" sz="2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>
                <a:solidFill>
                  <a:srgbClr val="0070C0"/>
                </a:solidFill>
              </a:rPr>
              <a:t>Earth </a:t>
            </a:r>
            <a:r>
              <a:rPr lang="sv-SE" dirty="0" err="1" smtClean="0">
                <a:solidFill>
                  <a:srgbClr val="0070C0"/>
                </a:solidFill>
              </a:rPr>
              <a:t>tides</a:t>
            </a:r>
            <a:r>
              <a:rPr lang="sv-SE" dirty="0" smtClean="0">
                <a:solidFill>
                  <a:srgbClr val="0070C0"/>
                </a:solidFill>
              </a:rPr>
              <a:t>      </a:t>
            </a:r>
            <a:r>
              <a:rPr lang="sv-SE" dirty="0" smtClean="0"/>
              <a:t>ocean </a:t>
            </a:r>
            <a:r>
              <a:rPr lang="sv-SE" dirty="0" err="1" smtClean="0"/>
              <a:t>tides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>polar motion</a:t>
            </a:r>
            <a:endParaRPr lang="sv-SE" dirty="0"/>
          </a:p>
        </p:txBody>
      </p:sp>
      <p:pic>
        <p:nvPicPr>
          <p:cNvPr id="4" name="Platshållare för innehåll 3" descr="Moon_phas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700808"/>
            <a:ext cx="3017309" cy="4525963"/>
          </a:xfrm>
        </p:spPr>
      </p:pic>
      <p:sp>
        <p:nvSpPr>
          <p:cNvPr id="5" name="textruta 4"/>
          <p:cNvSpPr txBox="1"/>
          <p:nvPr/>
        </p:nvSpPr>
        <p:spPr>
          <a:xfrm>
            <a:off x="3419872" y="1556792"/>
            <a:ext cx="5256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 smtClean="0"/>
              <a:t>Astronomical</a:t>
            </a:r>
            <a:r>
              <a:rPr lang="sv-SE" dirty="0" smtClean="0"/>
              <a:t> cause: </a:t>
            </a:r>
            <a:r>
              <a:rPr lang="sv-SE" dirty="0" err="1" smtClean="0"/>
              <a:t>moon</a:t>
            </a:r>
            <a:r>
              <a:rPr lang="sv-SE" dirty="0" smtClean="0"/>
              <a:t> and </a:t>
            </a:r>
            <a:r>
              <a:rPr lang="sv-SE" dirty="0" err="1" smtClean="0"/>
              <a:t>sun</a:t>
            </a:r>
            <a:r>
              <a:rPr lang="sv-SE" dirty="0" smtClean="0"/>
              <a:t> (+planets)</a:t>
            </a:r>
          </a:p>
          <a:p>
            <a:r>
              <a:rPr lang="sv-SE" dirty="0" smtClean="0"/>
              <a:t>Earth </a:t>
            </a:r>
            <a:r>
              <a:rPr lang="sv-SE" dirty="0" err="1" smtClean="0"/>
              <a:t>elastic</a:t>
            </a:r>
            <a:r>
              <a:rPr lang="sv-SE" dirty="0" smtClean="0"/>
              <a:t> </a:t>
            </a:r>
            <a:r>
              <a:rPr lang="sv-SE" dirty="0" err="1" smtClean="0"/>
              <a:t>response</a:t>
            </a:r>
            <a:r>
              <a:rPr lang="sv-SE" dirty="0" smtClean="0"/>
              <a:t> (deformation, </a:t>
            </a:r>
            <a:r>
              <a:rPr lang="sv-SE" dirty="0" err="1" smtClean="0"/>
              <a:t>internal</a:t>
            </a:r>
            <a:r>
              <a:rPr lang="sv-SE" dirty="0" smtClean="0"/>
              <a:t> </a:t>
            </a:r>
            <a:r>
              <a:rPr lang="sv-SE" dirty="0" err="1" smtClean="0"/>
              <a:t>mass</a:t>
            </a:r>
            <a:r>
              <a:rPr lang="sv-SE" dirty="0" smtClean="0"/>
              <a:t> </a:t>
            </a:r>
            <a:r>
              <a:rPr lang="sv-SE" dirty="0" err="1" smtClean="0"/>
              <a:t>redistribution</a:t>
            </a:r>
            <a:r>
              <a:rPr lang="sv-SE" dirty="0"/>
              <a:t>)</a:t>
            </a:r>
            <a:r>
              <a:rPr lang="sv-SE" dirty="0" smtClean="0"/>
              <a:t> </a:t>
            </a:r>
            <a:r>
              <a:rPr lang="sv-SE" dirty="0" err="1" smtClean="0"/>
              <a:t>adds</a:t>
            </a:r>
            <a:r>
              <a:rPr lang="sv-SE" dirty="0" smtClean="0"/>
              <a:t> 16%. </a:t>
            </a:r>
          </a:p>
          <a:p>
            <a:r>
              <a:rPr lang="sv-SE" b="1" dirty="0" smtClean="0"/>
              <a:t>The </a:t>
            </a:r>
            <a:r>
              <a:rPr lang="sv-SE" b="1" dirty="0" err="1" smtClean="0"/>
              <a:t>tidal</a:t>
            </a:r>
            <a:r>
              <a:rPr lang="sv-SE" b="1" dirty="0" smtClean="0"/>
              <a:t> </a:t>
            </a:r>
            <a:r>
              <a:rPr lang="sv-SE" b="1" dirty="0" err="1" smtClean="0"/>
              <a:t>gravity</a:t>
            </a:r>
            <a:r>
              <a:rPr lang="sv-SE" b="1" dirty="0" smtClean="0"/>
              <a:t> </a:t>
            </a:r>
            <a:r>
              <a:rPr lang="sv-SE" b="1" dirty="0" err="1" smtClean="0"/>
              <a:t>factor</a:t>
            </a:r>
            <a:r>
              <a:rPr lang="sv-SE" dirty="0" smtClean="0"/>
              <a:t>  </a:t>
            </a:r>
            <a:r>
              <a:rPr lang="el-GR" dirty="0" smtClean="0"/>
              <a:t>δ</a:t>
            </a:r>
            <a:r>
              <a:rPr lang="sv-SE" dirty="0" smtClean="0"/>
              <a:t>=1.16..</a:t>
            </a:r>
            <a:endParaRPr lang="sv-SE" dirty="0"/>
          </a:p>
        </p:txBody>
      </p:sp>
      <p:pic>
        <p:nvPicPr>
          <p:cNvPr id="6" name="Bildobjekt 5" descr="springtid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2780928"/>
            <a:ext cx="2603500" cy="2540000"/>
          </a:xfrm>
          <a:prstGeom prst="rect">
            <a:avLst/>
          </a:prstGeom>
        </p:spPr>
      </p:pic>
      <p:pic>
        <p:nvPicPr>
          <p:cNvPr id="7" name="Bildobjekt 6" descr="neaptid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2200" y="2780928"/>
            <a:ext cx="2603500" cy="2540000"/>
          </a:xfrm>
          <a:prstGeom prst="rect">
            <a:avLst/>
          </a:prstGeom>
        </p:spPr>
      </p:pic>
      <p:sp>
        <p:nvSpPr>
          <p:cNvPr id="8" name="textruta 7"/>
          <p:cNvSpPr txBox="1"/>
          <p:nvPr/>
        </p:nvSpPr>
        <p:spPr>
          <a:xfrm>
            <a:off x="3419872" y="5373216"/>
            <a:ext cx="46265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Moon: 	258 nm/s</a:t>
            </a:r>
            <a:r>
              <a:rPr lang="sv-SE" baseline="30000" dirty="0" smtClean="0"/>
              <a:t>2</a:t>
            </a:r>
            <a:endParaRPr lang="sv-SE" dirty="0" smtClean="0"/>
          </a:p>
          <a:p>
            <a:r>
              <a:rPr lang="sv-SE" dirty="0" smtClean="0"/>
              <a:t>Sun:    	120 nm/s</a:t>
            </a:r>
            <a:r>
              <a:rPr lang="sv-SE" baseline="30000" dirty="0" smtClean="0"/>
              <a:t>2   </a:t>
            </a:r>
            <a:r>
              <a:rPr lang="sv-SE" dirty="0" smtClean="0"/>
              <a:t>at Onsala</a:t>
            </a:r>
            <a:endParaRPr lang="sv-SE" baseline="30000" dirty="0" smtClean="0"/>
          </a:p>
          <a:p>
            <a:r>
              <a:rPr lang="sv-SE" dirty="0" err="1" smtClean="0"/>
              <a:t>Two</a:t>
            </a:r>
            <a:r>
              <a:rPr lang="sv-SE" dirty="0" smtClean="0"/>
              <a:t> periods per </a:t>
            </a:r>
            <a:r>
              <a:rPr lang="sv-SE" dirty="0" err="1" smtClean="0"/>
              <a:t>day</a:t>
            </a:r>
            <a:r>
              <a:rPr lang="sv-SE" dirty="0" smtClean="0"/>
              <a:t> (</a:t>
            </a:r>
            <a:r>
              <a:rPr lang="sv-SE" dirty="0" err="1" smtClean="0"/>
              <a:t>semidiurnal</a:t>
            </a:r>
            <a:r>
              <a:rPr lang="sv-SE" dirty="0" smtClean="0"/>
              <a:t>  lunar / solar)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Bildobjekt 3" descr="11.29 Tidal forces.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333375"/>
            <a:ext cx="5360988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sv-SE" b="1" dirty="0" smtClean="0"/>
              <a:t>The </a:t>
            </a:r>
            <a:r>
              <a:rPr lang="sv-SE" b="1" dirty="0" err="1" smtClean="0"/>
              <a:t>Nearly-diurnal</a:t>
            </a:r>
            <a:r>
              <a:rPr lang="sv-SE" b="1" dirty="0" smtClean="0"/>
              <a:t> Free </a:t>
            </a:r>
            <a:r>
              <a:rPr lang="sv-SE" b="1" dirty="0" err="1" smtClean="0"/>
              <a:t>Wobble</a:t>
            </a:r>
            <a:r>
              <a:rPr lang="sv-SE" b="1" dirty="0" smtClean="0"/>
              <a:t>.</a:t>
            </a:r>
            <a:r>
              <a:rPr lang="sv-SE" dirty="0" smtClean="0"/>
              <a:t> The fluid </a:t>
            </a:r>
            <a:r>
              <a:rPr lang="sv-SE" dirty="0" err="1" smtClean="0"/>
              <a:t>core</a:t>
            </a:r>
            <a:r>
              <a:rPr lang="sv-SE" dirty="0" smtClean="0"/>
              <a:t> of the </a:t>
            </a:r>
            <a:r>
              <a:rPr lang="sv-SE" dirty="0" err="1" smtClean="0"/>
              <a:t>earth</a:t>
            </a:r>
            <a:r>
              <a:rPr lang="sv-SE" dirty="0" smtClean="0"/>
              <a:t> </a:t>
            </a:r>
            <a:r>
              <a:rPr lang="sv-SE" dirty="0" err="1" smtClean="0"/>
              <a:t>performs</a:t>
            </a:r>
            <a:r>
              <a:rPr lang="sv-SE" dirty="0" smtClean="0"/>
              <a:t> a </a:t>
            </a:r>
            <a:r>
              <a:rPr lang="sv-SE" dirty="0" err="1" smtClean="0"/>
              <a:t>free</a:t>
            </a:r>
            <a:r>
              <a:rPr lang="sv-SE" dirty="0" smtClean="0"/>
              <a:t> </a:t>
            </a:r>
            <a:r>
              <a:rPr lang="sv-SE" dirty="0" err="1" smtClean="0"/>
              <a:t>nutation</a:t>
            </a:r>
            <a:r>
              <a:rPr lang="sv-SE" dirty="0" smtClean="0"/>
              <a:t> </a:t>
            </a:r>
            <a:r>
              <a:rPr lang="sv-SE" dirty="0" err="1" smtClean="0"/>
              <a:t>around</a:t>
            </a:r>
            <a:r>
              <a:rPr lang="sv-SE" dirty="0" smtClean="0"/>
              <a:t> the </a:t>
            </a:r>
            <a:r>
              <a:rPr lang="sv-SE" dirty="0" err="1" smtClean="0"/>
              <a:t>earths</a:t>
            </a:r>
            <a:r>
              <a:rPr lang="sv-SE" dirty="0" smtClean="0"/>
              <a:t> rotation </a:t>
            </a:r>
            <a:r>
              <a:rPr lang="sv-SE" dirty="0" err="1" smtClean="0"/>
              <a:t>axis</a:t>
            </a:r>
            <a:r>
              <a:rPr lang="sv-SE" dirty="0" smtClean="0"/>
              <a:t>. The </a:t>
            </a:r>
            <a:r>
              <a:rPr lang="sv-SE" dirty="0" err="1" smtClean="0"/>
              <a:t>core</a:t>
            </a:r>
            <a:r>
              <a:rPr lang="sv-SE" dirty="0" smtClean="0"/>
              <a:t> </a:t>
            </a:r>
            <a:r>
              <a:rPr lang="sv-SE" dirty="0" err="1" smtClean="0"/>
              <a:t>rotates</a:t>
            </a:r>
            <a:r>
              <a:rPr lang="sv-SE" dirty="0" smtClean="0"/>
              <a:t> </a:t>
            </a:r>
            <a:r>
              <a:rPr lang="sv-SE" dirty="0" err="1" smtClean="0"/>
              <a:t>such</a:t>
            </a:r>
            <a:r>
              <a:rPr lang="sv-SE" dirty="0" smtClean="0"/>
              <a:t> that it makes </a:t>
            </a:r>
            <a:r>
              <a:rPr lang="sv-SE" dirty="0" err="1" smtClean="0"/>
              <a:t>one</a:t>
            </a:r>
            <a:r>
              <a:rPr lang="sv-SE" dirty="0" smtClean="0"/>
              <a:t> extra </a:t>
            </a:r>
            <a:r>
              <a:rPr lang="sv-SE" dirty="0" err="1" smtClean="0"/>
              <a:t>turn</a:t>
            </a:r>
            <a:r>
              <a:rPr lang="sv-SE" dirty="0" smtClean="0"/>
              <a:t> in 434 </a:t>
            </a:r>
            <a:r>
              <a:rPr lang="sv-SE" dirty="0" err="1" smtClean="0"/>
              <a:t>sidereal</a:t>
            </a:r>
            <a:r>
              <a:rPr lang="sv-SE" dirty="0" smtClean="0"/>
              <a:t> </a:t>
            </a:r>
            <a:r>
              <a:rPr lang="sv-SE" dirty="0" err="1" smtClean="0"/>
              <a:t>days</a:t>
            </a:r>
            <a:r>
              <a:rPr lang="sv-SE" dirty="0" smtClean="0"/>
              <a:t>. The </a:t>
            </a:r>
            <a:r>
              <a:rPr lang="sv-SE" dirty="0" err="1" smtClean="0"/>
              <a:t>resonance</a:t>
            </a:r>
            <a:r>
              <a:rPr lang="sv-SE" dirty="0" smtClean="0"/>
              <a:t> </a:t>
            </a:r>
            <a:r>
              <a:rPr lang="sv-SE" dirty="0" err="1" smtClean="0"/>
              <a:t>frequency</a:t>
            </a:r>
            <a:r>
              <a:rPr lang="sv-SE" dirty="0" smtClean="0"/>
              <a:t> of the </a:t>
            </a:r>
            <a:r>
              <a:rPr lang="sv-SE" dirty="0" err="1" smtClean="0"/>
              <a:t>nearly-diurnal</a:t>
            </a:r>
            <a:r>
              <a:rPr lang="sv-SE" dirty="0" smtClean="0"/>
              <a:t> </a:t>
            </a:r>
            <a:r>
              <a:rPr lang="sv-SE" dirty="0" err="1" smtClean="0"/>
              <a:t>free</a:t>
            </a:r>
            <a:r>
              <a:rPr lang="sv-SE" dirty="0" smtClean="0"/>
              <a:t> </a:t>
            </a:r>
            <a:r>
              <a:rPr lang="sv-SE" dirty="0" err="1" smtClean="0"/>
              <a:t>wobble</a:t>
            </a:r>
            <a:r>
              <a:rPr lang="sv-SE" dirty="0" smtClean="0"/>
              <a:t>, as the </a:t>
            </a:r>
            <a:r>
              <a:rPr lang="sv-SE" dirty="0" err="1" smtClean="0"/>
              <a:t>phenomenon</a:t>
            </a:r>
            <a:r>
              <a:rPr lang="sv-SE" dirty="0" smtClean="0"/>
              <a:t> is </a:t>
            </a:r>
            <a:r>
              <a:rPr lang="sv-SE" dirty="0" err="1" smtClean="0"/>
              <a:t>called</a:t>
            </a:r>
            <a:r>
              <a:rPr lang="sv-SE" dirty="0" smtClean="0"/>
              <a:t>, is </a:t>
            </a:r>
            <a:r>
              <a:rPr lang="sv-SE" dirty="0" err="1" smtClean="0"/>
              <a:t>thus</a:t>
            </a:r>
            <a:r>
              <a:rPr lang="sv-SE" dirty="0" smtClean="0"/>
              <a:t> (1/T</a:t>
            </a:r>
            <a:r>
              <a:rPr lang="sv-SE" baseline="-25000" dirty="0" smtClean="0"/>
              <a:t>s</a:t>
            </a:r>
            <a:r>
              <a:rPr lang="sv-SE" dirty="0" smtClean="0"/>
              <a:t>) × (1+1/434) </a:t>
            </a:r>
          </a:p>
          <a:p>
            <a:endParaRPr lang="sv-SE" dirty="0" smtClean="0"/>
          </a:p>
          <a:p>
            <a:r>
              <a:rPr lang="sv-SE" dirty="0" smtClean="0"/>
              <a:t>This motion </a:t>
            </a:r>
            <a:r>
              <a:rPr lang="sv-SE" dirty="0" err="1" smtClean="0"/>
              <a:t>implies</a:t>
            </a:r>
            <a:r>
              <a:rPr lang="sv-SE" dirty="0" smtClean="0"/>
              <a:t> pressure </a:t>
            </a:r>
            <a:r>
              <a:rPr lang="sv-SE" dirty="0" err="1" smtClean="0"/>
              <a:t>forces</a:t>
            </a:r>
            <a:r>
              <a:rPr lang="sv-SE" dirty="0" smtClean="0"/>
              <a:t> on the </a:t>
            </a:r>
            <a:r>
              <a:rPr lang="sv-SE" dirty="0" err="1" smtClean="0"/>
              <a:t>core-mantle</a:t>
            </a:r>
            <a:r>
              <a:rPr lang="sv-SE" dirty="0" smtClean="0"/>
              <a:t> </a:t>
            </a:r>
            <a:r>
              <a:rPr lang="sv-SE" dirty="0" err="1" smtClean="0"/>
              <a:t>boundary</a:t>
            </a:r>
            <a:r>
              <a:rPr lang="sv-SE" dirty="0" smtClean="0"/>
              <a:t> and </a:t>
            </a:r>
            <a:r>
              <a:rPr lang="sv-SE" dirty="0" err="1" smtClean="0"/>
              <a:t>internal</a:t>
            </a:r>
            <a:r>
              <a:rPr lang="sv-SE" dirty="0" smtClean="0"/>
              <a:t> </a:t>
            </a:r>
            <a:r>
              <a:rPr lang="sv-SE" dirty="0" err="1" smtClean="0"/>
              <a:t>mass</a:t>
            </a:r>
            <a:r>
              <a:rPr lang="sv-SE" dirty="0" smtClean="0"/>
              <a:t> </a:t>
            </a:r>
            <a:r>
              <a:rPr lang="sv-SE" dirty="0" err="1" smtClean="0"/>
              <a:t>redistribution</a:t>
            </a:r>
            <a:r>
              <a:rPr lang="sv-SE" dirty="0" smtClean="0"/>
              <a:t>. It </a:t>
            </a:r>
            <a:r>
              <a:rPr lang="sv-SE" dirty="0" err="1" smtClean="0"/>
              <a:t>affects</a:t>
            </a:r>
            <a:r>
              <a:rPr lang="sv-SE" dirty="0" smtClean="0"/>
              <a:t> the </a:t>
            </a:r>
            <a:r>
              <a:rPr lang="sv-SE" dirty="0" err="1" smtClean="0"/>
              <a:t>tidal</a:t>
            </a:r>
            <a:r>
              <a:rPr lang="sv-SE" dirty="0" smtClean="0"/>
              <a:t> </a:t>
            </a:r>
            <a:r>
              <a:rPr lang="sv-SE" dirty="0" err="1" smtClean="0"/>
              <a:t>gravity</a:t>
            </a:r>
            <a:r>
              <a:rPr lang="sv-SE" dirty="0" smtClean="0"/>
              <a:t> </a:t>
            </a:r>
            <a:r>
              <a:rPr lang="sv-SE" dirty="0" err="1" smtClean="0"/>
              <a:t>factor</a:t>
            </a:r>
            <a:r>
              <a:rPr lang="sv-SE" dirty="0" smtClean="0"/>
              <a:t>, </a:t>
            </a:r>
            <a:r>
              <a:rPr lang="sv-SE" dirty="0" err="1" smtClean="0"/>
              <a:t>lowering</a:t>
            </a:r>
            <a:r>
              <a:rPr lang="sv-SE" dirty="0" smtClean="0"/>
              <a:t> it from 1.16 to </a:t>
            </a:r>
            <a:r>
              <a:rPr lang="sv-SE" dirty="0" err="1" smtClean="0"/>
              <a:t>e.g</a:t>
            </a:r>
            <a:r>
              <a:rPr lang="sv-SE" dirty="0" smtClean="0"/>
              <a:t>. 1.14 at the K1 </a:t>
            </a:r>
            <a:r>
              <a:rPr lang="sv-SE" dirty="0" err="1" smtClean="0"/>
              <a:t>tide</a:t>
            </a:r>
            <a:r>
              <a:rPr lang="sv-SE" dirty="0" smtClean="0"/>
              <a:t>. And </a:t>
            </a:r>
            <a:r>
              <a:rPr lang="sv-SE" dirty="0" err="1" smtClean="0"/>
              <a:t>amplifying</a:t>
            </a:r>
            <a:r>
              <a:rPr lang="sv-SE" dirty="0" smtClean="0"/>
              <a:t> it at </a:t>
            </a:r>
            <a:r>
              <a:rPr lang="sv-SE" dirty="0" err="1" smtClean="0"/>
              <a:t>frequencies</a:t>
            </a:r>
            <a:r>
              <a:rPr lang="sv-SE" dirty="0" smtClean="0"/>
              <a:t> </a:t>
            </a:r>
            <a:r>
              <a:rPr lang="sv-SE" dirty="0" err="1" smtClean="0"/>
              <a:t>higher</a:t>
            </a:r>
            <a:r>
              <a:rPr lang="sv-SE" dirty="0" smtClean="0"/>
              <a:t> </a:t>
            </a:r>
            <a:r>
              <a:rPr lang="sv-SE" dirty="0" err="1" smtClean="0"/>
              <a:t>than</a:t>
            </a:r>
            <a:r>
              <a:rPr lang="sv-SE" dirty="0" smtClean="0"/>
              <a:t> the </a:t>
            </a:r>
            <a:r>
              <a:rPr lang="sv-SE" dirty="0" err="1" smtClean="0"/>
              <a:t>resonance</a:t>
            </a:r>
            <a:r>
              <a:rPr lang="sv-SE" dirty="0" smtClean="0"/>
              <a:t> </a:t>
            </a:r>
            <a:r>
              <a:rPr lang="sv-SE" dirty="0" err="1" smtClean="0"/>
              <a:t>frequency</a:t>
            </a:r>
            <a:r>
              <a:rPr lang="sv-SE" dirty="0" smtClean="0"/>
              <a:t>. The </a:t>
            </a:r>
            <a:r>
              <a:rPr lang="sv-SE" dirty="0" err="1" smtClean="0"/>
              <a:t>effect</a:t>
            </a:r>
            <a:r>
              <a:rPr lang="sv-SE" dirty="0" smtClean="0"/>
              <a:t> is </a:t>
            </a:r>
            <a:r>
              <a:rPr lang="sv-SE" dirty="0" err="1" smtClean="0"/>
              <a:t>narrow</a:t>
            </a:r>
            <a:r>
              <a:rPr lang="sv-SE" dirty="0" err="1"/>
              <a:t>-</a:t>
            </a:r>
            <a:r>
              <a:rPr lang="sv-SE" dirty="0" err="1" smtClean="0"/>
              <a:t>banded</a:t>
            </a:r>
            <a:r>
              <a:rPr lang="sv-SE" dirty="0" smtClean="0"/>
              <a:t> and </a:t>
            </a:r>
            <a:r>
              <a:rPr lang="sv-SE" dirty="0" err="1" smtClean="0"/>
              <a:t>affects</a:t>
            </a:r>
            <a:r>
              <a:rPr lang="sv-SE" dirty="0" smtClean="0"/>
              <a:t> </a:t>
            </a:r>
            <a:r>
              <a:rPr lang="sv-SE" dirty="0" err="1" smtClean="0"/>
              <a:t>only</a:t>
            </a:r>
            <a:r>
              <a:rPr lang="sv-SE" dirty="0" smtClean="0"/>
              <a:t> </a:t>
            </a:r>
            <a:r>
              <a:rPr lang="sv-SE" dirty="0" err="1" smtClean="0"/>
              <a:t>diurnal</a:t>
            </a:r>
            <a:r>
              <a:rPr lang="sv-SE" dirty="0" smtClean="0"/>
              <a:t> </a:t>
            </a:r>
            <a:r>
              <a:rPr lang="sv-SE" dirty="0" err="1" smtClean="0"/>
              <a:t>tides</a:t>
            </a:r>
            <a:r>
              <a:rPr lang="sv-SE" dirty="0" smtClean="0"/>
              <a:t>.  </a:t>
            </a:r>
            <a:endParaRPr lang="sv-SE" dirty="0"/>
          </a:p>
        </p:txBody>
      </p:sp>
      <p:sp>
        <p:nvSpPr>
          <p:cNvPr id="4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>
                <a:solidFill>
                  <a:srgbClr val="0070C0"/>
                </a:solidFill>
              </a:rPr>
              <a:t>Earth </a:t>
            </a:r>
            <a:r>
              <a:rPr lang="sv-SE" dirty="0" err="1" smtClean="0">
                <a:solidFill>
                  <a:srgbClr val="0070C0"/>
                </a:solidFill>
              </a:rPr>
              <a:t>tides</a:t>
            </a:r>
            <a:r>
              <a:rPr lang="sv-SE" dirty="0" smtClean="0">
                <a:solidFill>
                  <a:srgbClr val="0070C0"/>
                </a:solidFill>
              </a:rPr>
              <a:t>      </a:t>
            </a:r>
            <a:r>
              <a:rPr lang="sv-SE" dirty="0" smtClean="0"/>
              <a:t>ocean </a:t>
            </a:r>
            <a:r>
              <a:rPr lang="sv-SE" dirty="0" err="1" smtClean="0"/>
              <a:t>tides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>polar motion</a:t>
            </a:r>
            <a:endParaRPr lang="sv-SE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3753</TotalTime>
  <Words>2414</Words>
  <Application>Microsoft Office PowerPoint</Application>
  <PresentationFormat>Bildspel på skärmen (4:3)</PresentationFormat>
  <Paragraphs>193</Paragraphs>
  <Slides>42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42</vt:i4>
      </vt:variant>
    </vt:vector>
  </HeadingPairs>
  <TitlesOfParts>
    <vt:vector size="44" baseType="lpstr">
      <vt:lpstr>Office-tema</vt:lpstr>
      <vt:lpstr>Ekvation</vt:lpstr>
      <vt:lpstr>Superconducting gravimetry at Onsala Space Observatory</vt:lpstr>
      <vt:lpstr>Basic facts</vt:lpstr>
      <vt:lpstr>Gravimeters</vt:lpstr>
      <vt:lpstr>Micro’g FG5 Absolute Gravimeter</vt:lpstr>
      <vt:lpstr>Bild 5</vt:lpstr>
      <vt:lpstr>Bild 6</vt:lpstr>
      <vt:lpstr>Earth tides      ocean tides polar motion</vt:lpstr>
      <vt:lpstr>Bild 8</vt:lpstr>
      <vt:lpstr>Earth tides      ocean tides polar motion</vt:lpstr>
      <vt:lpstr>Earth tides      ocean tides polar motion</vt:lpstr>
      <vt:lpstr>Earth tides      ocean tides polar motion</vt:lpstr>
      <vt:lpstr>Earth tides      ocean tides polar motion</vt:lpstr>
      <vt:lpstr>Earth tides      ocean tides polar motion</vt:lpstr>
      <vt:lpstr>Earth tides      ocean tides polar motion</vt:lpstr>
      <vt:lpstr>Atmospheric effects mass attraction and loading</vt:lpstr>
      <vt:lpstr>Hydrodynamic Loading </vt:lpstr>
      <vt:lpstr>Ground water and biosphere</vt:lpstr>
      <vt:lpstr>Instrument GWR (Goodkind &amp; Warburton, San Diego, Cal.)</vt:lpstr>
      <vt:lpstr>Bild 19</vt:lpstr>
      <vt:lpstr>Bild 20</vt:lpstr>
      <vt:lpstr>Monument temperatures</vt:lpstr>
      <vt:lpstr>Bild 22</vt:lpstr>
      <vt:lpstr>Investigation of bedrock fractures</vt:lpstr>
      <vt:lpstr>Water drainage</vt:lpstr>
      <vt:lpstr>Superconducting gravimeter</vt:lpstr>
      <vt:lpstr>Bild 26</vt:lpstr>
      <vt:lpstr>Relative measurement</vt:lpstr>
      <vt:lpstr>The drift model</vt:lpstr>
      <vt:lpstr>Verticality</vt:lpstr>
      <vt:lpstr>Bild 30</vt:lpstr>
      <vt:lpstr>Seismology: Free Oscillations </vt:lpstr>
      <vt:lpstr>Bild 32</vt:lpstr>
      <vt:lpstr>Noise</vt:lpstr>
      <vt:lpstr>Noise</vt:lpstr>
      <vt:lpstr>Bild 35</vt:lpstr>
      <vt:lpstr>Bild 36</vt:lpstr>
      <vt:lpstr>GIA – glacial isostatic adjustment</vt:lpstr>
      <vt:lpstr>Land uplift implies a gravity change: between -1.7 and -2 nm/s2 per mm</vt:lpstr>
      <vt:lpstr>Bild 39</vt:lpstr>
      <vt:lpstr>Bild 40</vt:lpstr>
      <vt:lpstr>SCG Calibration</vt:lpstr>
      <vt:lpstr>Fundamental Geodetic Station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Superconducting gravimetry at Onsala Space Observatory</dc:title>
  <dc:creator>Hans Georg Scherneck</dc:creator>
  <cp:lastModifiedBy>Hans Georg Scherneck</cp:lastModifiedBy>
  <cp:revision>29</cp:revision>
  <dcterms:created xsi:type="dcterms:W3CDTF">2010-08-31T09:21:59Z</dcterms:created>
  <dcterms:modified xsi:type="dcterms:W3CDTF">2010-09-23T20:22:38Z</dcterms:modified>
</cp:coreProperties>
</file>