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7" r:id="rId3"/>
    <p:sldId id="258" r:id="rId4"/>
    <p:sldId id="283" r:id="rId5"/>
    <p:sldId id="287" r:id="rId6"/>
    <p:sldId id="278" r:id="rId7"/>
    <p:sldId id="279" r:id="rId8"/>
    <p:sldId id="284" r:id="rId9"/>
    <p:sldId id="292" r:id="rId10"/>
    <p:sldId id="280" r:id="rId11"/>
    <p:sldId id="282" r:id="rId12"/>
    <p:sldId id="285" r:id="rId13"/>
    <p:sldId id="286" r:id="rId14"/>
    <p:sldId id="289" r:id="rId15"/>
    <p:sldId id="290" r:id="rId16"/>
    <p:sldId id="291" r:id="rId17"/>
  </p:sldIdLst>
  <p:sldSz cx="6858000" cy="9906000" type="A4"/>
  <p:notesSz cx="6794500" cy="99314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0099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5103" autoAdjust="0"/>
    <p:restoredTop sz="94799" autoAdjust="0"/>
  </p:normalViewPr>
  <p:slideViewPr>
    <p:cSldViewPr>
      <p:cViewPr>
        <p:scale>
          <a:sx n="66" d="100"/>
          <a:sy n="66" d="100"/>
        </p:scale>
        <p:origin x="-660" y="66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283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1"/>
            <a:ext cx="2944283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090"/>
            <a:ext cx="2944283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34090"/>
            <a:ext cx="2944283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4E54A9-A573-482A-9C7B-94C01056D2A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546" cy="46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9208" y="0"/>
            <a:ext cx="2917545" cy="46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4713" y="784225"/>
            <a:ext cx="2544762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1661" y="4698108"/>
            <a:ext cx="4990498" cy="44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96214"/>
            <a:ext cx="2917546" cy="5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9208" y="9396214"/>
            <a:ext cx="2917545" cy="5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C3E83E-3EDE-4A42-98C8-92F12763B40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Finnish Geodetic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D3A46-B1D0-42EB-936E-5640FFB728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Finnish Geodetic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6C588-827C-4A8F-8E78-20DF8661419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6175" y="881063"/>
            <a:ext cx="1387475" cy="792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575" y="881063"/>
            <a:ext cx="4013200" cy="792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Finnish Geodetic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FE4CE-9EBA-4F7B-8A65-AE85772856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Finnish Geodetic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F1CCE-292C-43E8-A65C-FBEF768442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Finnish Geodetic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A159A-C39A-469C-8EE1-8AC37C7BD2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575" y="2862263"/>
            <a:ext cx="2700338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3313" y="2862263"/>
            <a:ext cx="2700337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Finnish Geodetic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2D4DF-247B-48A6-80E4-B9557CCE3A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Finnish Geodetic Institute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45E8F-BD95-4A16-9177-A55D48C594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Finnish Geodetic Institute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DBDE-9E73-4F99-8921-B0F5323F3D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Finnish Geodetic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3F66D-BBBA-4A71-AC3F-2E68CBCC920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Finnish Geodetic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6D78-165B-42C0-A69A-29EAABF5E6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Finnish Geodetic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79B2E-8A4E-419C-8FF7-3AA0B22B7D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742950" cy="99060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0575" y="881063"/>
            <a:ext cx="55530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2862263"/>
            <a:ext cx="55530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0575" y="9024938"/>
            <a:ext cx="115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2054225" y="4968876"/>
            <a:ext cx="45307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Finnish Geodetic Institute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1D4CF73-5998-475D-AA21-BB02114E1721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013" y="185738"/>
            <a:ext cx="73818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99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99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99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99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99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99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99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99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99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99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Finnish Geodetic Institute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24174"/>
            <a:ext cx="5791200" cy="2071702"/>
          </a:xfrm>
          <a:solidFill>
            <a:schemeClr val="accent2"/>
          </a:solidFill>
        </p:spPr>
        <p:txBody>
          <a:bodyPr/>
          <a:lstStyle/>
          <a:p>
            <a:r>
              <a:rPr lang="en-GB" sz="3200" b="1" dirty="0">
                <a:latin typeface="Microsoft Sans Serif" pitchFamily="34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chemeClr val="accent3"/>
                </a:solidFill>
                <a:latin typeface="Microsoft Sans Serif" pitchFamily="34" charset="0"/>
                <a:cs typeface="Times New Roman" pitchFamily="18" charset="0"/>
              </a:rPr>
              <a:t>FGI</a:t>
            </a:r>
            <a:r>
              <a:rPr lang="en-GB" sz="3200" b="1" dirty="0" smtClean="0">
                <a:solidFill>
                  <a:schemeClr val="accent3"/>
                </a:solidFill>
                <a:latin typeface="Microsoft Sans Serif" pitchFamily="34" charset="0"/>
                <a:cs typeface="Times New Roman" pitchFamily="18" charset="0"/>
              </a:rPr>
              <a:t> </a:t>
            </a:r>
            <a:r>
              <a:rPr lang="en-GB" b="1" dirty="0" smtClean="0">
                <a:solidFill>
                  <a:schemeClr val="accent3"/>
                </a:solidFill>
                <a:latin typeface="Microsoft Sans Serif" pitchFamily="34" charset="0"/>
                <a:cs typeface="Times New Roman" pitchFamily="18" charset="0"/>
              </a:rPr>
              <a:t>activity report  on geodynamics  2007-2008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22" y="6024570"/>
            <a:ext cx="4652978" cy="1285884"/>
          </a:xfrm>
        </p:spPr>
        <p:txBody>
          <a:bodyPr/>
          <a:lstStyle/>
          <a:p>
            <a:r>
              <a:rPr lang="fi-FI" sz="1800" u="sng" dirty="0">
                <a:latin typeface="Microsoft Sans Serif" pitchFamily="34" charset="0"/>
                <a:cs typeface="Microsoft Sans Serif" pitchFamily="34" charset="0"/>
              </a:rPr>
              <a:t>Ruotsalainen </a:t>
            </a:r>
            <a:r>
              <a:rPr lang="fi-FI" sz="1800" u="sng" dirty="0" smtClean="0">
                <a:latin typeface="Microsoft Sans Serif" pitchFamily="34" charset="0"/>
                <a:cs typeface="Microsoft Sans Serif" pitchFamily="34" charset="0"/>
              </a:rPr>
              <a:t>H.,</a:t>
            </a:r>
            <a:r>
              <a:rPr lang="fi-FI" sz="1800" dirty="0" smtClean="0">
                <a:latin typeface="Microsoft Sans Serif" pitchFamily="34" charset="0"/>
                <a:cs typeface="Microsoft Sans Serif" pitchFamily="34" charset="0"/>
              </a:rPr>
              <a:t>  </a:t>
            </a:r>
            <a:r>
              <a:rPr lang="fi-FI" sz="1800" dirty="0">
                <a:latin typeface="Microsoft Sans Serif" pitchFamily="34" charset="0"/>
                <a:cs typeface="Microsoft Sans Serif" pitchFamily="34" charset="0"/>
              </a:rPr>
              <a:t>J. Mäkinen</a:t>
            </a:r>
            <a:r>
              <a:rPr lang="fi-FI" sz="1800" dirty="0" smtClean="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fi-FI" sz="1800" dirty="0">
                <a:latin typeface="Microsoft Sans Serif" pitchFamily="34" charset="0"/>
                <a:cs typeface="Microsoft Sans Serif" pitchFamily="34" charset="0"/>
              </a:rPr>
              <a:t>M. </a:t>
            </a:r>
            <a:r>
              <a:rPr lang="fi-FI" sz="1800" dirty="0" smtClean="0">
                <a:latin typeface="Microsoft Sans Serif" pitchFamily="34" charset="0"/>
                <a:cs typeface="Microsoft Sans Serif" pitchFamily="34" charset="0"/>
              </a:rPr>
              <a:t>Bilker- Koivula, </a:t>
            </a:r>
            <a:r>
              <a:rPr lang="fi-FI" sz="1800" dirty="0">
                <a:latin typeface="Microsoft Sans Serif" pitchFamily="34" charset="0"/>
                <a:cs typeface="Microsoft Sans Serif" pitchFamily="34" charset="0"/>
              </a:rPr>
              <a:t>M. </a:t>
            </a:r>
            <a:r>
              <a:rPr lang="fi-FI" sz="1800" dirty="0" smtClean="0">
                <a:latin typeface="Microsoft Sans Serif" pitchFamily="34" charset="0"/>
                <a:cs typeface="Microsoft Sans Serif" pitchFamily="34" charset="0"/>
              </a:rPr>
              <a:t>Nordman, V. Saaranen,K.Arsov, J.Virtanen , </a:t>
            </a:r>
            <a:r>
              <a:rPr lang="fi-FI" sz="1800" dirty="0">
                <a:latin typeface="Microsoft Sans Serif" pitchFamily="34" charset="0"/>
                <a:cs typeface="Microsoft Sans Serif" pitchFamily="34" charset="0"/>
              </a:rPr>
              <a:t>H. </a:t>
            </a:r>
            <a:r>
              <a:rPr lang="fi-FI" sz="1800" dirty="0" smtClean="0">
                <a:latin typeface="Microsoft Sans Serif" pitchFamily="34" charset="0"/>
                <a:cs typeface="Microsoft Sans Serif" pitchFamily="34" charset="0"/>
              </a:rPr>
              <a:t>Virtanen, M.Poutanen, J.Ahola, J. Puupponen</a:t>
            </a:r>
            <a:endParaRPr lang="en-US" sz="1800" dirty="0">
              <a:latin typeface="Microsoft Sans Serif" pitchFamily="34" charset="0"/>
              <a:cs typeface="Microsoft Sans Serif" pitchFamily="34" charset="0"/>
            </a:endParaRPr>
          </a:p>
          <a:p>
            <a:endParaRPr lang="en-GB" sz="1800" dirty="0">
              <a:latin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Finnish Geodetic Institute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0575" y="881063"/>
            <a:ext cx="5553075" cy="1071541"/>
          </a:xfrm>
          <a:solidFill>
            <a:schemeClr val="accent3"/>
          </a:solidFill>
        </p:spPr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Superconducting gravimetry Metsähovi</a:t>
            </a:r>
            <a:r>
              <a:rPr lang="fi-FI" dirty="0"/>
              <a:t/>
            </a:r>
            <a:br>
              <a:rPr lang="fi-FI" dirty="0"/>
            </a:b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738290"/>
            <a:ext cx="5553075" cy="7067573"/>
          </a:xfrm>
          <a:solidFill>
            <a:schemeClr val="accent3"/>
          </a:solidFill>
        </p:spPr>
        <p:txBody>
          <a:bodyPr/>
          <a:lstStyle/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r>
              <a:rPr lang="fi-FI" sz="2000" b="1" dirty="0" smtClean="0"/>
              <a:t>  </a:t>
            </a:r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pPr>
              <a:buNone/>
            </a:pPr>
            <a:r>
              <a:rPr lang="fi-FI" sz="2000" dirty="0" smtClean="0"/>
              <a:t> 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5" name="Picture 4" descr="EGU2008_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4755" y="2309793"/>
            <a:ext cx="9737291" cy="6429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New 50.4 m long NSWT in Lohja mine (20 km west from Metsähovi)</a:t>
            </a:r>
            <a:r>
              <a:rPr lang="fi-FI" dirty="0"/>
              <a:t/>
            </a:r>
            <a:br>
              <a:rPr lang="fi-FI" dirty="0"/>
            </a:b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/>
          <a:lstStyle/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>
              <a:buNone/>
            </a:pPr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pPr>
              <a:buFont typeface="Arial" pitchFamily="34" charset="0"/>
              <a:buChar char="•"/>
            </a:pPr>
            <a:r>
              <a:rPr lang="fi-FI" sz="2000" dirty="0" smtClean="0"/>
              <a:t>50.4  meter NSWT built in Oct-Dec 2007</a:t>
            </a:r>
          </a:p>
          <a:p>
            <a:pPr>
              <a:buFont typeface="Arial" pitchFamily="34" charset="0"/>
              <a:buChar char="•"/>
            </a:pPr>
            <a:r>
              <a:rPr lang="fi-FI" sz="2000" dirty="0" smtClean="0"/>
              <a:t>Tube and pots directly on bedrock with sand,concrete plates and triangle bricks</a:t>
            </a:r>
          </a:p>
          <a:p>
            <a:pPr>
              <a:buFont typeface="Arial" pitchFamily="34" charset="0"/>
              <a:buChar char="•"/>
            </a:pPr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pPr>
              <a:buNone/>
            </a:pPr>
            <a:r>
              <a:rPr lang="fi-FI" sz="2000" dirty="0" smtClean="0"/>
              <a:t> 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dirty="0" smtClean="0"/>
              <a:t>  2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Finnish Geodetic Institute</a:t>
            </a:r>
          </a:p>
        </p:txBody>
      </p:sp>
      <p:pic>
        <p:nvPicPr>
          <p:cNvPr id="6" name="Picture 5" descr="0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1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Finnish Geodetic Institute</a:t>
            </a:r>
            <a:endParaRPr lang="en-GB"/>
          </a:p>
        </p:txBody>
      </p:sp>
      <p:pic>
        <p:nvPicPr>
          <p:cNvPr id="3" name="Picture 2" descr="0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Geodetic-VLBI </a:t>
            </a:r>
            <a:r>
              <a:rPr lang="fi-FI" dirty="0"/>
              <a:t/>
            </a:r>
            <a:br>
              <a:rPr lang="fi-FI" dirty="0"/>
            </a:b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71481" y="1023910"/>
            <a:ext cx="5772170" cy="7781953"/>
          </a:xfrm>
          <a:solidFill>
            <a:schemeClr val="accent3"/>
          </a:solidFill>
        </p:spPr>
        <p:txBody>
          <a:bodyPr/>
          <a:lstStyle/>
          <a:p>
            <a:pPr lvl="1">
              <a:buNone/>
            </a:pPr>
            <a:r>
              <a:rPr lang="fi-FI" dirty="0" smtClean="0"/>
              <a:t>           </a:t>
            </a:r>
            <a:r>
              <a:rPr lang="fi-FI" dirty="0" smtClean="0"/>
              <a:t>Geodetic-</a:t>
            </a:r>
            <a:r>
              <a:rPr lang="fi-FI" dirty="0" smtClean="0"/>
              <a:t> </a:t>
            </a:r>
            <a:r>
              <a:rPr lang="fi-FI" b="1" dirty="0" smtClean="0"/>
              <a:t>VLBI</a:t>
            </a:r>
          </a:p>
          <a:p>
            <a:pPr lvl="1">
              <a:buNone/>
            </a:pPr>
            <a:r>
              <a:rPr lang="fi-FI" dirty="0" smtClean="0"/>
              <a:t>  FGI/HUT team in Metsähovi participated on 8 geodetic VLBI campaigns  in 2007  and 2 in the beginning of 2008.</a:t>
            </a:r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>
              <a:buNone/>
            </a:pPr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pPr>
              <a:buFont typeface="Arial" pitchFamily="34" charset="0"/>
              <a:buChar char="•"/>
            </a:pPr>
            <a:r>
              <a:rPr lang="fi-FI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pPr>
              <a:buNone/>
            </a:pPr>
            <a:r>
              <a:rPr lang="fi-FI" sz="2000" dirty="0" smtClean="0"/>
              <a:t> 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dirty="0" smtClean="0"/>
              <a:t>  2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Finnish Geodetic Institute</a:t>
            </a:r>
          </a:p>
        </p:txBody>
      </p:sp>
      <p:pic>
        <p:nvPicPr>
          <p:cNvPr id="7" name="Picture 6" descr="VLBI0013_pie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5744"/>
            <a:ext cx="6858000" cy="535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Local crustal deformation measurements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 smtClean="0">
                <a:latin typeface="Tahoma" pitchFamily="34" charset="0"/>
                <a:cs typeface="Tahoma" pitchFamily="34" charset="0"/>
              </a:rPr>
              <a:t>Precise GPS network measurements and optical distance measurements continued   2007 in the vicinity of nuclear power plant Olkiluoto in south-western Finland</a:t>
            </a:r>
          </a:p>
          <a:p>
            <a:pPr lvl="1"/>
            <a:r>
              <a:rPr lang="fi-FI" dirty="0" smtClean="0">
                <a:latin typeface="Tahoma" pitchFamily="34" charset="0"/>
                <a:cs typeface="Tahoma" pitchFamily="34" charset="0"/>
              </a:rPr>
              <a:t>Repeated GPS measurements in possible nuclear waste location sites Olkiluoto, Kivetty and Romuvaara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Finnish Geodetic Institute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28670" y="2690842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fi-FI" dirty="0" smtClean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SLR Metsähovi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lang="fi-FI" sz="2800" dirty="0" smtClean="0">
                <a:latin typeface="Tahoma" pitchFamily="34" charset="0"/>
              </a:rPr>
              <a:t>K. Arsov is developing a new Satellite Laser Ranging system in Metsähovi with kHz laser system. Telecope,  recording facility and observation building are going to be renovated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Finnish Geodetic Institute</a:t>
            </a:r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DynaQlim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 </a:t>
            </a:r>
            <a:r>
              <a:rPr lang="fi-FI" sz="2800" dirty="0" smtClean="0">
                <a:latin typeface="Tahoma" pitchFamily="34" charset="0"/>
              </a:rPr>
              <a:t>DynaQlim –Upper mantle Dynamics and Quaternary Climate in Cratonic areas directed by M.Poutanen had a national meeting in Dec. 2007 and international </a:t>
            </a:r>
            <a:r>
              <a:rPr lang="fi-FI" sz="2800" smtClean="0">
                <a:latin typeface="Tahoma" pitchFamily="34" charset="0"/>
              </a:rPr>
              <a:t>meeting </a:t>
            </a:r>
            <a:r>
              <a:rPr lang="fi-FI" sz="2800" smtClean="0">
                <a:latin typeface="Tahoma" pitchFamily="34" charset="0"/>
              </a:rPr>
              <a:t>in </a:t>
            </a:r>
            <a:r>
              <a:rPr lang="fi-FI" sz="2800" dirty="0" smtClean="0">
                <a:latin typeface="Tahoma" pitchFamily="34" charset="0"/>
              </a:rPr>
              <a:t>Jan 2008 in Copenhagen.</a:t>
            </a:r>
            <a:endParaRPr lang="en-US" sz="2800" dirty="0">
              <a:latin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Finnish Geodetic Institute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Content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i-FI" dirty="0" smtClean="0"/>
              <a:t>Absolute gravimetry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/>
              <a:t>Relative gravimetry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/>
              <a:t>Superconducting gravimetry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/>
              <a:t>Satellite gravimetry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/>
              <a:t>Watertube tiltmeter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/>
              <a:t>VLBI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/>
              <a:t>GPS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/>
              <a:t>SLR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/>
              <a:t>DynaQlim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Finnish Geodetic Institute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Finnish Geodetic Institute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0575" y="881063"/>
            <a:ext cx="5553075" cy="1071541"/>
          </a:xfrm>
          <a:solidFill>
            <a:schemeClr val="accent3"/>
          </a:solidFill>
        </p:spPr>
        <p:txBody>
          <a:bodyPr/>
          <a:lstStyle/>
          <a:p>
            <a:r>
              <a:rPr lang="fi-FI" dirty="0">
                <a:solidFill>
                  <a:schemeClr val="accent2"/>
                </a:solidFill>
              </a:rPr>
              <a:t>Absolute gravimetry</a:t>
            </a:r>
            <a:r>
              <a:rPr lang="fi-FI" dirty="0"/>
              <a:t/>
            </a:r>
            <a:br>
              <a:rPr lang="fi-FI" dirty="0"/>
            </a:b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738290"/>
            <a:ext cx="5553075" cy="7067573"/>
          </a:xfrm>
          <a:solidFill>
            <a:schemeClr val="accent3"/>
          </a:solidFill>
        </p:spPr>
        <p:txBody>
          <a:bodyPr/>
          <a:lstStyle/>
          <a:p>
            <a:pPr lvl="1">
              <a:buNone/>
            </a:pPr>
            <a:endParaRPr lang="fi-FI" dirty="0" smtClean="0"/>
          </a:p>
          <a:p>
            <a:r>
              <a:rPr lang="en-GB" sz="2400" b="1" dirty="0" smtClean="0"/>
              <a:t>International campaigns</a:t>
            </a:r>
          </a:p>
          <a:p>
            <a:r>
              <a:rPr lang="en-GB" sz="2000" b="1" dirty="0" err="1" smtClean="0"/>
              <a:t>Mäkinen</a:t>
            </a:r>
            <a:endParaRPr lang="en-GB" sz="2000" b="1" dirty="0" smtClean="0"/>
          </a:p>
          <a:p>
            <a:pPr lvl="1">
              <a:buNone/>
            </a:pPr>
            <a:r>
              <a:rPr lang="fi-FI" sz="2000" dirty="0" smtClean="0"/>
              <a:t>-  Russia 2 stations</a:t>
            </a:r>
          </a:p>
          <a:p>
            <a:pPr lvl="1">
              <a:buFontTx/>
              <a:buChar char="-"/>
            </a:pPr>
            <a:r>
              <a:rPr lang="fi-FI" sz="2000" dirty="0" smtClean="0"/>
              <a:t>Iceland  8 stations</a:t>
            </a:r>
          </a:p>
          <a:p>
            <a:pPr lvl="1">
              <a:buFontTx/>
              <a:buChar char="-"/>
            </a:pPr>
            <a:r>
              <a:rPr lang="fi-FI" sz="2000" dirty="0" smtClean="0"/>
              <a:t>Poland   3 stations</a:t>
            </a:r>
          </a:p>
          <a:p>
            <a:pPr lvl="1">
              <a:buFontTx/>
              <a:buChar char="-"/>
            </a:pPr>
            <a:r>
              <a:rPr lang="fi-FI" sz="2000" dirty="0" smtClean="0"/>
              <a:t>Lithuania 1 station</a:t>
            </a:r>
          </a:p>
          <a:p>
            <a:pPr lvl="1">
              <a:buFontTx/>
              <a:buChar char="-"/>
            </a:pPr>
            <a:r>
              <a:rPr lang="fi-FI" sz="2000" dirty="0" smtClean="0"/>
              <a:t>Latvia 1 station </a:t>
            </a:r>
          </a:p>
          <a:p>
            <a:pPr lvl="1">
              <a:buFontTx/>
              <a:buChar char="-"/>
            </a:pPr>
            <a:endParaRPr lang="en-GB" sz="2000" dirty="0" smtClean="0"/>
          </a:p>
          <a:p>
            <a:r>
              <a:rPr lang="en-GB" sz="2000" b="1" dirty="0" smtClean="0"/>
              <a:t>National campaigns</a:t>
            </a:r>
          </a:p>
          <a:p>
            <a:r>
              <a:rPr lang="en-GB" sz="2000" b="1" dirty="0" smtClean="0"/>
              <a:t>Bilker-</a:t>
            </a:r>
            <a:r>
              <a:rPr lang="en-GB" sz="2000" b="1" dirty="0" err="1" smtClean="0"/>
              <a:t>Koivula</a:t>
            </a:r>
            <a:endParaRPr lang="en-GB" sz="2000" b="1" dirty="0" smtClean="0"/>
          </a:p>
          <a:p>
            <a:pPr>
              <a:buNone/>
            </a:pPr>
            <a:r>
              <a:rPr lang="en-GB" dirty="0" smtClean="0"/>
              <a:t>   - </a:t>
            </a:r>
            <a:r>
              <a:rPr lang="en-GB" sz="2000" dirty="0" err="1" smtClean="0"/>
              <a:t>Metsähovi</a:t>
            </a:r>
            <a:r>
              <a:rPr lang="en-GB" sz="2000" dirty="0" smtClean="0"/>
              <a:t>, Vaasa </a:t>
            </a:r>
            <a:r>
              <a:rPr lang="en-GB" sz="2000" dirty="0" err="1" smtClean="0"/>
              <a:t>AA,AB</a:t>
            </a:r>
            <a:r>
              <a:rPr lang="en-GB" sz="2000" dirty="0" smtClean="0"/>
              <a:t>, </a:t>
            </a:r>
            <a:r>
              <a:rPr lang="en-GB" sz="2000" dirty="0" err="1" smtClean="0"/>
              <a:t>Joensuu</a:t>
            </a: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/>
              <a:t> </a:t>
            </a:r>
            <a:r>
              <a:rPr lang="en-GB" sz="2000" b="1" dirty="0" smtClean="0"/>
              <a:t>International comparisons in 2007</a:t>
            </a:r>
          </a:p>
          <a:p>
            <a:pPr>
              <a:buNone/>
            </a:pPr>
            <a:r>
              <a:rPr lang="en-GB" sz="1600" dirty="0" err="1" smtClean="0"/>
              <a:t>Metsähovi</a:t>
            </a:r>
            <a:r>
              <a:rPr lang="en-GB" sz="1600" dirty="0" smtClean="0"/>
              <a:t>: 12.3. – 16.3. </a:t>
            </a:r>
            <a:r>
              <a:rPr lang="en-GB" sz="1600" dirty="0" err="1" smtClean="0"/>
              <a:t>FG5</a:t>
            </a:r>
            <a:r>
              <a:rPr lang="en-GB" sz="1600" dirty="0"/>
              <a:t>-</a:t>
            </a:r>
            <a:r>
              <a:rPr lang="en-GB" sz="1600" dirty="0" smtClean="0"/>
              <a:t>233 </a:t>
            </a:r>
            <a:r>
              <a:rPr lang="en-GB" sz="1600" dirty="0" err="1" smtClean="0"/>
              <a:t>LMV</a:t>
            </a:r>
            <a:r>
              <a:rPr lang="en-GB" sz="1600" dirty="0" smtClean="0"/>
              <a:t> /</a:t>
            </a:r>
            <a:r>
              <a:rPr lang="en-GB" sz="1600" dirty="0" err="1" smtClean="0"/>
              <a:t>FG5</a:t>
            </a:r>
            <a:r>
              <a:rPr lang="en-GB" sz="1600" dirty="0" smtClean="0"/>
              <a:t>-221 </a:t>
            </a:r>
            <a:r>
              <a:rPr lang="en-GB" sz="1600" dirty="0" err="1" smtClean="0"/>
              <a:t>FGI</a:t>
            </a:r>
            <a:endParaRPr lang="en-GB" sz="1600" dirty="0" smtClean="0"/>
          </a:p>
          <a:p>
            <a:pPr>
              <a:buNone/>
            </a:pPr>
            <a:r>
              <a:rPr lang="en-GB" sz="1600" dirty="0" err="1" smtClean="0"/>
              <a:t>Metsähovi</a:t>
            </a:r>
            <a:r>
              <a:rPr lang="en-GB" sz="1600" dirty="0" smtClean="0"/>
              <a:t>: 30.6. – 6.7.  </a:t>
            </a:r>
            <a:r>
              <a:rPr lang="en-GB" sz="1600" dirty="0" err="1" smtClean="0"/>
              <a:t>FG5</a:t>
            </a:r>
            <a:r>
              <a:rPr lang="en-GB" sz="1600" dirty="0" smtClean="0"/>
              <a:t>-220 </a:t>
            </a:r>
            <a:r>
              <a:rPr lang="en-GB" sz="1600" dirty="0" err="1" smtClean="0"/>
              <a:t>IfE</a:t>
            </a:r>
            <a:r>
              <a:rPr lang="en-GB" sz="1600" dirty="0" smtClean="0"/>
              <a:t> / </a:t>
            </a:r>
            <a:r>
              <a:rPr lang="en-GB" sz="1600" dirty="0" err="1" smtClean="0"/>
              <a:t>FG5</a:t>
            </a:r>
            <a:r>
              <a:rPr lang="en-GB" sz="1600" dirty="0" smtClean="0"/>
              <a:t>-221 </a:t>
            </a:r>
            <a:r>
              <a:rPr lang="en-GB" sz="1600" dirty="0" err="1" smtClean="0"/>
              <a:t>FGI</a:t>
            </a:r>
            <a:endParaRPr lang="en-GB" sz="1600" dirty="0" smtClean="0"/>
          </a:p>
          <a:p>
            <a:pPr>
              <a:buNone/>
            </a:pPr>
            <a:r>
              <a:rPr lang="en-GB" sz="1600" dirty="0" err="1" smtClean="0"/>
              <a:t>Walferdance</a:t>
            </a:r>
            <a:r>
              <a:rPr lang="en-GB" sz="1600" dirty="0" smtClean="0"/>
              <a:t>: International Comparison of Absolute Gravimeters  </a:t>
            </a:r>
            <a:r>
              <a:rPr lang="en-GB" sz="1600" dirty="0" err="1" smtClean="0"/>
              <a:t>ICAG2007</a:t>
            </a:r>
            <a:endParaRPr lang="en-GB" sz="1600" dirty="0" smtClean="0"/>
          </a:p>
          <a:p>
            <a:pPr>
              <a:buNone/>
            </a:pPr>
            <a:endParaRPr lang="en-GB" sz="1600" dirty="0"/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dirty="0" smtClean="0"/>
              <a:t>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Finnish Geodetic Institute</a:t>
            </a:r>
            <a:endParaRPr lang="en-GB"/>
          </a:p>
        </p:txBody>
      </p:sp>
      <p:pic>
        <p:nvPicPr>
          <p:cNvPr id="3" name="Picture 2" descr="Mhovi_abs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1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Finnish Geodetic Institute</a:t>
            </a:r>
            <a:endParaRPr lang="en-GB"/>
          </a:p>
        </p:txBody>
      </p:sp>
      <p:pic>
        <p:nvPicPr>
          <p:cNvPr id="4" name="Picture 3" descr="20070314_Mets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Finnish Geodetic Institute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0575" y="881063"/>
            <a:ext cx="5553075" cy="1071541"/>
          </a:xfrm>
          <a:solidFill>
            <a:schemeClr val="accent3"/>
          </a:solidFill>
        </p:spPr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Relative </a:t>
            </a:r>
            <a:r>
              <a:rPr lang="fi-FI" dirty="0">
                <a:solidFill>
                  <a:schemeClr val="accent2"/>
                </a:solidFill>
              </a:rPr>
              <a:t>gravimetry</a:t>
            </a:r>
            <a:r>
              <a:rPr lang="fi-FI" dirty="0"/>
              <a:t/>
            </a:r>
            <a:br>
              <a:rPr lang="fi-FI" dirty="0"/>
            </a:b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738290"/>
            <a:ext cx="5553075" cy="7067573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fi-FI" sz="2000" dirty="0" smtClean="0"/>
              <a:t>    Gravity were determined for the Fundamental  benchmark of the Third levelling of Finland at Metsähovi</a:t>
            </a:r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r>
              <a:rPr lang="fi-FI" sz="2000" dirty="0" smtClean="0"/>
              <a:t>Gravity were measured by FGI in the Department of Physical Sciences of the Helsinki University 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5" name="Picture 4" descr="monumen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74" y="2809860"/>
            <a:ext cx="3834000" cy="3648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Finnish Geodetic Institute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0575" y="881063"/>
            <a:ext cx="5553075" cy="1071541"/>
          </a:xfrm>
          <a:solidFill>
            <a:schemeClr val="accent3"/>
          </a:solidFill>
        </p:spPr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Satellite gravimetry</a:t>
            </a:r>
            <a:r>
              <a:rPr lang="fi-FI" dirty="0"/>
              <a:t/>
            </a:r>
            <a:br>
              <a:rPr lang="fi-FI" dirty="0"/>
            </a:b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738290"/>
            <a:ext cx="5553075" cy="7067573"/>
          </a:xfrm>
          <a:solidFill>
            <a:schemeClr val="accent3"/>
          </a:solidFill>
        </p:spPr>
        <p:txBody>
          <a:bodyPr/>
          <a:lstStyle/>
          <a:p>
            <a:pPr lvl="1">
              <a:buNone/>
            </a:pPr>
            <a:r>
              <a:rPr lang="fi-FI" dirty="0" smtClean="0"/>
              <a:t>J. Virtanen et al. Compared GRACE modelling with regional and local water storage models:</a:t>
            </a:r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r>
              <a:rPr lang="fi-FI" dirty="0" smtClean="0"/>
              <a:t>Baltic Sea model (</a:t>
            </a:r>
            <a:r>
              <a:rPr lang="fi-FI" sz="2000" dirty="0" smtClean="0"/>
              <a:t>Finnish Institute of Marine Research</a:t>
            </a:r>
            <a:r>
              <a:rPr lang="fi-FI" dirty="0" smtClean="0"/>
              <a:t>)</a:t>
            </a:r>
          </a:p>
          <a:p>
            <a:pPr lvl="1">
              <a:buNone/>
            </a:pPr>
            <a:r>
              <a:rPr lang="fi-FI" dirty="0" smtClean="0"/>
              <a:t>WSFS (</a:t>
            </a:r>
            <a:r>
              <a:rPr lang="fi-FI" sz="2000" dirty="0" smtClean="0"/>
              <a:t>Watershed Simulation and Forecasting system) of the Finnish Environment Institute</a:t>
            </a:r>
            <a:r>
              <a:rPr lang="fi-FI" dirty="0" smtClean="0"/>
              <a:t>) model</a:t>
            </a:r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r>
              <a:rPr lang="fi-FI" dirty="0" smtClean="0"/>
              <a:t> </a:t>
            </a:r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>
              <a:buNone/>
            </a:pPr>
            <a:r>
              <a:rPr lang="fi-FI" sz="2000" b="1" dirty="0" smtClean="0"/>
              <a:t> </a:t>
            </a:r>
            <a:r>
              <a:rPr lang="fi-FI" sz="2000" dirty="0" smtClean="0"/>
              <a:t> </a:t>
            </a:r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dirty="0" smtClean="0"/>
              <a:t>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Finnish Geodetic Institute</a:t>
            </a:r>
            <a:endParaRPr lang="en-GB"/>
          </a:p>
        </p:txBody>
      </p:sp>
      <p:pic>
        <p:nvPicPr>
          <p:cNvPr id="3" name="Picture 2" descr="jenni_ag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16"/>
            <a:ext cx="6858000" cy="9700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Finnish Geodetic Institute</a:t>
            </a:r>
            <a:endParaRPr lang="en-GB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42975" y="2381232"/>
            <a:ext cx="5553075" cy="657703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fi-FI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fi-FI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fi-FI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fi-FI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fi-FI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fi-FI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i-FI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fi-FI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i-FI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i-FI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i-FI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i-FI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i-FI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i-FI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i-FI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i-FI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i-FI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99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99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90575" y="881063"/>
            <a:ext cx="5553075" cy="1071541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Superconducting gravimetry, Metsähovi</a:t>
            </a:r>
            <a:r>
              <a:rPr kumimoji="0" lang="fi-FI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i-FI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supra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2001_pysty_kalvot">
  <a:themeElements>
    <a:clrScheme name="GL2001_pysty_kalvo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2001_pysty_kalvo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2001_pysty_kalvo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2001_pysty_kalvo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2001_pysty_kalvo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2001_pysty_kalvo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2001_pysty_kalv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2001_pysty_kalv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2001_pysty_kalv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\\masa\public\office2000\templates\Yhteiset\GL2001_pysty_kalvot.pot</Template>
  <TotalTime>1421</TotalTime>
  <Words>440</Words>
  <Application>Microsoft PowerPoint</Application>
  <PresentationFormat>A4 Paper (210x297 mm)</PresentationFormat>
  <Paragraphs>191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GL2001_pysty_kalvot</vt:lpstr>
      <vt:lpstr> FGI activity report  on geodynamics  2007-2008</vt:lpstr>
      <vt:lpstr>Content</vt:lpstr>
      <vt:lpstr>Absolute gravimetry </vt:lpstr>
      <vt:lpstr>Slide 4</vt:lpstr>
      <vt:lpstr>Slide 5</vt:lpstr>
      <vt:lpstr>Relative gravimetry </vt:lpstr>
      <vt:lpstr>Satellite gravimetry </vt:lpstr>
      <vt:lpstr>Slide 8</vt:lpstr>
      <vt:lpstr>Slide 9</vt:lpstr>
      <vt:lpstr>Superconducting gravimetry Metsähovi </vt:lpstr>
      <vt:lpstr>New 50.4 m long NSWT in Lohja mine (20 km west from Metsähovi) </vt:lpstr>
      <vt:lpstr>Slide 12</vt:lpstr>
      <vt:lpstr>Geodetic-VLBI  </vt:lpstr>
      <vt:lpstr>Local crustal deformation measurements </vt:lpstr>
      <vt:lpstr>SLR Metsähovi</vt:lpstr>
      <vt:lpstr>DynaQlim</vt:lpstr>
    </vt:vector>
  </TitlesOfParts>
  <Company>Geodeettinen laitos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Activity in Geodynamics at the FGI </dc:title>
  <dc:creator>Hannu Ruotsalainen</dc:creator>
  <cp:lastModifiedBy>hannu ruotsalainen</cp:lastModifiedBy>
  <cp:revision>54</cp:revision>
  <dcterms:created xsi:type="dcterms:W3CDTF">2007-03-23T08:03:23Z</dcterms:created>
  <dcterms:modified xsi:type="dcterms:W3CDTF">2008-04-22T19:15:13Z</dcterms:modified>
</cp:coreProperties>
</file>